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84" r:id="rId2"/>
  </p:sldMasterIdLst>
  <p:notesMasterIdLst>
    <p:notesMasterId r:id="rId63"/>
  </p:notesMasterIdLst>
  <p:handoutMasterIdLst>
    <p:handoutMasterId r:id="rId64"/>
  </p:handoutMasterIdLst>
  <p:sldIdLst>
    <p:sldId id="354" r:id="rId3"/>
    <p:sldId id="355" r:id="rId4"/>
    <p:sldId id="417" r:id="rId5"/>
    <p:sldId id="357" r:id="rId6"/>
    <p:sldId id="358" r:id="rId7"/>
    <p:sldId id="359" r:id="rId8"/>
    <p:sldId id="360" r:id="rId9"/>
    <p:sldId id="361" r:id="rId10"/>
    <p:sldId id="362" r:id="rId11"/>
    <p:sldId id="363" r:id="rId12"/>
    <p:sldId id="374" r:id="rId13"/>
    <p:sldId id="375" r:id="rId14"/>
    <p:sldId id="364" r:id="rId15"/>
    <p:sldId id="376" r:id="rId16"/>
    <p:sldId id="365" r:id="rId17"/>
    <p:sldId id="377" r:id="rId18"/>
    <p:sldId id="378" r:id="rId19"/>
    <p:sldId id="379" r:id="rId20"/>
    <p:sldId id="380" r:id="rId21"/>
    <p:sldId id="366" r:id="rId22"/>
    <p:sldId id="367" r:id="rId23"/>
    <p:sldId id="368" r:id="rId24"/>
    <p:sldId id="369" r:id="rId25"/>
    <p:sldId id="370" r:id="rId26"/>
    <p:sldId id="371" r:id="rId27"/>
    <p:sldId id="372" r:id="rId28"/>
    <p:sldId id="373" r:id="rId29"/>
    <p:sldId id="383" r:id="rId30"/>
    <p:sldId id="381" r:id="rId31"/>
    <p:sldId id="382" r:id="rId32"/>
    <p:sldId id="384" r:id="rId33"/>
    <p:sldId id="391" r:id="rId34"/>
    <p:sldId id="385" r:id="rId35"/>
    <p:sldId id="392" r:id="rId36"/>
    <p:sldId id="386" r:id="rId37"/>
    <p:sldId id="387" r:id="rId38"/>
    <p:sldId id="388" r:id="rId39"/>
    <p:sldId id="389" r:id="rId40"/>
    <p:sldId id="390" r:id="rId41"/>
    <p:sldId id="407" r:id="rId42"/>
    <p:sldId id="393" r:id="rId43"/>
    <p:sldId id="408" r:id="rId44"/>
    <p:sldId id="409" r:id="rId45"/>
    <p:sldId id="394" r:id="rId46"/>
    <p:sldId id="395" r:id="rId47"/>
    <p:sldId id="396" r:id="rId48"/>
    <p:sldId id="397" r:id="rId49"/>
    <p:sldId id="398" r:id="rId50"/>
    <p:sldId id="399" r:id="rId51"/>
    <p:sldId id="410" r:id="rId52"/>
    <p:sldId id="411" r:id="rId53"/>
    <p:sldId id="412" r:id="rId54"/>
    <p:sldId id="413" r:id="rId55"/>
    <p:sldId id="400" r:id="rId56"/>
    <p:sldId id="401" r:id="rId57"/>
    <p:sldId id="414" r:id="rId58"/>
    <p:sldId id="402" r:id="rId59"/>
    <p:sldId id="415" r:id="rId60"/>
    <p:sldId id="416" r:id="rId61"/>
    <p:sldId id="298" r:id="rId6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 userDrawn="1">
          <p15:clr>
            <a:srgbClr val="A4A3A4"/>
          </p15:clr>
        </p15:guide>
        <p15:guide id="2" pos="295" userDrawn="1">
          <p15:clr>
            <a:srgbClr val="A4A3A4"/>
          </p15:clr>
        </p15:guide>
        <p15:guide id="3" orient="horz" pos="981" userDrawn="1">
          <p15:clr>
            <a:srgbClr val="A4A3A4"/>
          </p15:clr>
        </p15:guide>
        <p15:guide id="4" pos="299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BFCE74-94F1-1349-8E30-0BA66D5EF71F}" v="5" dt="2022-05-28T19:46:31.005"/>
  </p1510:revLst>
</p1510:revInfo>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187" autoAdjust="0"/>
    <p:restoredTop sz="96327" autoAdjust="0"/>
  </p:normalViewPr>
  <p:slideViewPr>
    <p:cSldViewPr snapToGrid="0" snapToObjects="1">
      <p:cViewPr varScale="1">
        <p:scale>
          <a:sx n="133" d="100"/>
          <a:sy n="133" d="100"/>
        </p:scale>
        <p:origin x="2008" y="200"/>
      </p:cViewPr>
      <p:guideLst>
        <p:guide orient="horz" pos="777"/>
        <p:guide pos="295"/>
        <p:guide orient="horz" pos="981"/>
        <p:guide pos="2993"/>
      </p:guideLst>
    </p:cSldViewPr>
  </p:slideViewPr>
  <p:outlineViewPr>
    <p:cViewPr>
      <p:scale>
        <a:sx n="33" d="100"/>
        <a:sy n="33" d="100"/>
      </p:scale>
      <p:origin x="0" y="-2646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53" d="100"/>
          <a:sy n="53" d="100"/>
        </p:scale>
        <p:origin x="209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iscau, Andra" userId="ed9d7f10-7989-4256-918f-d19d675fd56f" providerId="ADAL" clId="{58BFCE74-94F1-1349-8E30-0BA66D5EF71F}"/>
    <pc:docChg chg="undo custSel addSld delSld modSld">
      <pc:chgData name="Hiriscau, Andra" userId="ed9d7f10-7989-4256-918f-d19d675fd56f" providerId="ADAL" clId="{58BFCE74-94F1-1349-8E30-0BA66D5EF71F}" dt="2022-05-28T19:46:31.003" v="11" actId="5736"/>
      <pc:docMkLst>
        <pc:docMk/>
      </pc:docMkLst>
      <pc:sldChg chg="addSp delSp modSp mod">
        <pc:chgData name="Hiriscau, Andra" userId="ed9d7f10-7989-4256-918f-d19d675fd56f" providerId="ADAL" clId="{58BFCE74-94F1-1349-8E30-0BA66D5EF71F}" dt="2022-05-26T10:52:30.510" v="2"/>
        <pc:sldMkLst>
          <pc:docMk/>
          <pc:sldMk cId="2601414520" sldId="357"/>
        </pc:sldMkLst>
        <pc:spChg chg="add del mod">
          <ac:chgData name="Hiriscau, Andra" userId="ed9d7f10-7989-4256-918f-d19d675fd56f" providerId="ADAL" clId="{58BFCE74-94F1-1349-8E30-0BA66D5EF71F}" dt="2022-05-26T10:52:30.510" v="2"/>
          <ac:spMkLst>
            <pc:docMk/>
            <pc:sldMk cId="2601414520" sldId="357"/>
            <ac:spMk id="3" creationId="{A166750E-58C5-3379-0339-86BEB25251CD}"/>
          </ac:spMkLst>
        </pc:spChg>
      </pc:sldChg>
      <pc:sldChg chg="addSp delSp modSp mod">
        <pc:chgData name="Hiriscau, Andra" userId="ed9d7f10-7989-4256-918f-d19d675fd56f" providerId="ADAL" clId="{58BFCE74-94F1-1349-8E30-0BA66D5EF71F}" dt="2022-05-28T00:30:20.629" v="7"/>
        <pc:sldMkLst>
          <pc:docMk/>
          <pc:sldMk cId="4185881753" sldId="373"/>
        </pc:sldMkLst>
        <pc:spChg chg="add del mod">
          <ac:chgData name="Hiriscau, Andra" userId="ed9d7f10-7989-4256-918f-d19d675fd56f" providerId="ADAL" clId="{58BFCE74-94F1-1349-8E30-0BA66D5EF71F}" dt="2022-05-28T00:30:20.629" v="7"/>
          <ac:spMkLst>
            <pc:docMk/>
            <pc:sldMk cId="4185881753" sldId="373"/>
            <ac:spMk id="3" creationId="{0A3BD417-42B6-00C3-68D7-B33400E2CC5C}"/>
          </ac:spMkLst>
        </pc:spChg>
      </pc:sldChg>
      <pc:sldChg chg="modSp mod">
        <pc:chgData name="Hiriscau, Andra" userId="ed9d7f10-7989-4256-918f-d19d675fd56f" providerId="ADAL" clId="{58BFCE74-94F1-1349-8E30-0BA66D5EF71F}" dt="2022-05-28T00:34:15.799" v="9" actId="5736"/>
        <pc:sldMkLst>
          <pc:docMk/>
          <pc:sldMk cId="392831031" sldId="381"/>
        </pc:sldMkLst>
        <pc:spChg chg="mod">
          <ac:chgData name="Hiriscau, Andra" userId="ed9d7f10-7989-4256-918f-d19d675fd56f" providerId="ADAL" clId="{58BFCE74-94F1-1349-8E30-0BA66D5EF71F}" dt="2022-05-28T00:33:40.144" v="8" actId="1076"/>
          <ac:spMkLst>
            <pc:docMk/>
            <pc:sldMk cId="392831031" sldId="381"/>
            <ac:spMk id="2" creationId="{00000000-0000-0000-0000-000000000000}"/>
          </ac:spMkLst>
        </pc:spChg>
        <pc:graphicFrameChg chg="mod">
          <ac:chgData name="Hiriscau, Andra" userId="ed9d7f10-7989-4256-918f-d19d675fd56f" providerId="ADAL" clId="{58BFCE74-94F1-1349-8E30-0BA66D5EF71F}" dt="2022-05-28T00:34:15.799" v="9" actId="5736"/>
          <ac:graphicFrameMkLst>
            <pc:docMk/>
            <pc:sldMk cId="392831031" sldId="381"/>
            <ac:graphicFrameMk id="7" creationId="{00000000-0000-0000-0000-000000000000}"/>
          </ac:graphicFrameMkLst>
        </pc:graphicFrameChg>
      </pc:sldChg>
      <pc:sldChg chg="modSp">
        <pc:chgData name="Hiriscau, Andra" userId="ed9d7f10-7989-4256-918f-d19d675fd56f" providerId="ADAL" clId="{58BFCE74-94F1-1349-8E30-0BA66D5EF71F}" dt="2022-05-28T00:37:17.848" v="10" actId="5736"/>
        <pc:sldMkLst>
          <pc:docMk/>
          <pc:sldMk cId="677353201" sldId="384"/>
        </pc:sldMkLst>
        <pc:graphicFrameChg chg="mod">
          <ac:chgData name="Hiriscau, Andra" userId="ed9d7f10-7989-4256-918f-d19d675fd56f" providerId="ADAL" clId="{58BFCE74-94F1-1349-8E30-0BA66D5EF71F}" dt="2022-05-28T00:37:17.848" v="10" actId="5736"/>
          <ac:graphicFrameMkLst>
            <pc:docMk/>
            <pc:sldMk cId="677353201" sldId="384"/>
            <ac:graphicFrameMk id="7" creationId="{00000000-0000-0000-0000-000000000000}"/>
          </ac:graphicFrameMkLst>
        </pc:graphicFrameChg>
      </pc:sldChg>
      <pc:sldChg chg="modSp">
        <pc:chgData name="Hiriscau, Andra" userId="ed9d7f10-7989-4256-918f-d19d675fd56f" providerId="ADAL" clId="{58BFCE74-94F1-1349-8E30-0BA66D5EF71F}" dt="2022-05-28T19:46:31.003" v="11" actId="5736"/>
        <pc:sldMkLst>
          <pc:docMk/>
          <pc:sldMk cId="3221075041" sldId="387"/>
        </pc:sldMkLst>
        <pc:graphicFrameChg chg="mod">
          <ac:chgData name="Hiriscau, Andra" userId="ed9d7f10-7989-4256-918f-d19d675fd56f" providerId="ADAL" clId="{58BFCE74-94F1-1349-8E30-0BA66D5EF71F}" dt="2022-05-28T19:46:31.003" v="11" actId="5736"/>
          <ac:graphicFrameMkLst>
            <pc:docMk/>
            <pc:sldMk cId="3221075041" sldId="387"/>
            <ac:graphicFrameMk id="6" creationId="{00000000-0000-0000-0000-000000000000}"/>
          </ac:graphicFrameMkLst>
        </pc:graphicFrameChg>
      </pc:sldChg>
      <pc:sldChg chg="new del">
        <pc:chgData name="Hiriscau, Andra" userId="ed9d7f10-7989-4256-918f-d19d675fd56f" providerId="ADAL" clId="{58BFCE74-94F1-1349-8E30-0BA66D5EF71F}" dt="2022-05-26T10:52:44.063" v="4" actId="680"/>
        <pc:sldMkLst>
          <pc:docMk/>
          <pc:sldMk cId="2486881841" sldId="41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5/26/22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8363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demand is elastic, then the absolute value of price elasticity is greater than 1. Price versus quantity is graphed. A demand line starts at (5, 2) and falls diagonally to the right to (1500, 0.5). It passes through the points (1000, 1.5) and (1200, 1.35). An arrow extends down from y= 1.5 to y = 1.35. An inset text box reads, 1, an 11 percent cut in price. An arrow extends to the right from x = 1000 to x = 1200. An inset text box reads, 2, causes an 18 percent increase in quantity demanded.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24866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demand is inelastic, then the absolute value of price elasticity is less than 1. Price versus quantity is plotted. A demand line starts at (500, 2) and falls diagonally to the right to (1100, 0.3). It passes through the points (1000, 1.5) and (1050, 1.35). An arrow extends from from y = 1.5 to y = 1.35. An inset text box reads, 1, an 11 percent cut in price. An arrow extends from x = 1000 to x = 1050. An inset text box reads, 2, causes a 5 percent increase in quantity demanded.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6102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demand is unit elastic, then the absolute value of price elasticity is equal to 1. Price versus quantity is plotted. The demand line starts at (500, 2) and falls diagonally to the right to (1200, 0.4). It passes through the points (1000, 1.5) and (1116, 1.35). An arrow extends down from y = 1.5 to y = 1.35. A text inset reads, 1, An 11 percent cut in price. An arrow extends from x = 1000 to x = 1116. A text inset reads, 2, causes an 11 percent increase in quantity demanded.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35674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demand is perfectly elastic, then the absolute value of price elasticity is equal to infinity. Price versus quantity is plotted. A horizontal line at y = 1.50 dollars is the demand curve. A text inset reads, any increase in price causes quantity demanded to fall to 0.</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90301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demand is perfectly inelastic, then the absolute value of price elasticity is equal to 0. Price versus quantity is plotted.The demand curve is a vertical line at x = 1000. The line has points at y= 1.35, 1.5, and 1.65. A double sided arrow at y= 1.5 points up to 1.65, and down to 1.35. A text inset reads, 1, an increase or a decrease in price. A second inset by x = 1000 reads, 2, causes no change in quantity demanded.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296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a:solidFill>
                  <a:schemeClr val="dk1"/>
                </a:solidFill>
                <a:effectLst/>
                <a:latin typeface="Arial"/>
                <a:ea typeface="Arial"/>
                <a:cs typeface="Arial"/>
                <a:sym typeface="Arial"/>
              </a:rPr>
              <a:t>On both graphs, the X axis represents quantity in gallons per year, and the Y axis represents price in dollars per gallon. On graph 1, Supply line S sub 1 shifts left and becomes S sub 2. The demand line is vertical, and intersects S sub 2 at (Q sub 1, P sub 2), and S sub 1 at (Q sub 1, P sub 1). On graph 2, supply line S sub 1 shifts left and becomes S sub 2. The demand line falls through the graph, intersecting S sub 2 at (Q sub 1, P sub 2), and S sub 1 (Q sub 1, P sub 1).</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82626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cap="none" dirty="0">
                <a:solidFill>
                  <a:schemeClr val="dk1"/>
                </a:solidFill>
                <a:effectLst/>
                <a:latin typeface="Arial"/>
                <a:ea typeface="Arial"/>
                <a:cs typeface="Arial"/>
                <a:sym typeface="Arial"/>
              </a:rPr>
              <a:t>On the X axis, all measurements left of negative 1.0 is more elastic, and to the right to the Y axis is more inelastic. Value of items are as follows. </a:t>
            </a:r>
          </a:p>
          <a:p>
            <a:r>
              <a:rPr lang="en-US" sz="1200" b="0" i="0" u="none" strike="noStrike" kern="1200" cap="none" dirty="0">
                <a:solidFill>
                  <a:schemeClr val="dk1"/>
                </a:solidFill>
                <a:effectLst/>
                <a:latin typeface="Arial"/>
                <a:ea typeface="Arial"/>
                <a:cs typeface="Arial"/>
                <a:sym typeface="Arial"/>
              </a:rPr>
              <a:t>A table has 22 rows and 2 columns. The columns have the following headings from left to right. Milk, whole, Negative 0.04. The row entries are as follows. Row 1. Milk, whole, Gasoline. Negative 0.04, Negative 0.06. Row 2. Milk, whole, Cigarettes. Negative 0.04, Negative 0.25. Row 3. Milk, whole, Beer. Negative 0.04, Negative 0.29. Row 4. Milk, whole, Chicken. Negative 0.04, Negative 0.37. Row 5. Milk, whole, Water, residential use. Negative 0.04, Negative 0.38. Row 6. Milk, whole, Bread. Negative 0.04, Negative 0.40. Row 7. Milk, whole, Uber ride hailing service, four large cities. Negative 0.04, Negative 0.50. Row 8. Milk, whole, Books, Amazon. Negative 0.04, Negative 0.60. Row 9. Milk, whole, Health insurance, low income households. Negative 0.04, Negative 0.65. Row 10. Milk, whole, Milk, skim. Negative 0.04, Negative 0.69. Row 11. Milk, whole, Soda. Negative 0.04, Negative 0.70. Row 12. Milk, whole, Butter. Negative 0.04, Negative 1.13. Row 13. Milk, whole, Grapes. Negative 0.04, Negative 1.18. Row 14. Milk, whole, Coca-Cola. Negative 0.04, Negative 1.22. Row 15. Milk, whole, Cigarettes, electronic. Negative 0.04, Negative 1.28. Row 16. Milk, whole, Beef. Negative 0.04, Negative 1.79. Row 17. Milk, whole, New automobiles. Negative 0.04, Negative 1.95. Row 18. Milk, whole, Post Rasin Bran. Negative 0.04, Negative 2.50. Row 19. Milk, whole, Pasta sauce, Prego, New York City. Negative 0.04, Negative 2.90. Row 20. Milk, whole, DVDs, Amazon. Negative 0.04, Negative 3.10. Row 21. Milk, whole, Tide, liquid detergent. Negative 0.04, Negative 3.92. Row 22. Milk, whole, Books, Barnes &amp; Noble. Negative 0.04, Negative 4.00.</a:t>
            </a:r>
            <a:endParaRPr lang="en-IN" sz="1200" b="0" i="0" u="none" strike="noStrike" kern="1200" cap="none" dirty="0">
              <a:solidFill>
                <a:schemeClr val="dk1"/>
              </a:solidFill>
              <a:effectLst/>
              <a:latin typeface="Arial"/>
              <a:ea typeface="Arial"/>
              <a:cs typeface="Arial"/>
              <a:sym typeface="Aria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8116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cap="none" dirty="0">
                <a:solidFill>
                  <a:schemeClr val="dk1"/>
                </a:solidFill>
                <a:effectLst/>
                <a:latin typeface="Arial"/>
                <a:ea typeface="Arial"/>
                <a:cs typeface="Arial"/>
                <a:sym typeface="Arial"/>
              </a:rPr>
              <a:t>On the truncated graphs, the X axis represents quantity in bottles per day, and the Y axis represents price in dollars per 2 liter bottles. Graph A represents cutting price when demand is inelastic reduces total revenue. The demand line is inelastic, and falls through points A and B. Point A (1,000, 1.50), is the total revenue before price cut = C + D = $1,500. Point B (1,050, 1.35), is the total revenue after price cut = D + E = $1,417.50. Left of the demand line, Part C = $150, and falls between (0, 1.35), (0, 1.50), (1,000, 1.50), and (1,000, 1.35), and shaded light green. Part D = $1,350, and falls between (0, 0), (0, 1.35), (1,000, 1.35), (1,000, 0). Part E = $67.50, and falls between (1,000, 0), (1,000, 1.35), (1,050, 1.35), and (1,050, 0), and is shaded dark green.</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32158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a:solidFill>
                  <a:schemeClr val="dk1"/>
                </a:solidFill>
                <a:effectLst/>
                <a:latin typeface="Arial"/>
                <a:ea typeface="Arial"/>
                <a:cs typeface="Arial"/>
                <a:sym typeface="Arial"/>
              </a:rPr>
              <a:t>On the truncated graphs, the X axis represents quantity in bottles per day, and the Y axis represents price in dollars per 2 liter bottles. Graph B represents cutting price when demand is elastic increases total revenue. The demand line is elastic, and falls through points A and B. Point A (1,000, 1.50), is the total revenue before price cut = C + D = $1,500. Point B (1,050, 1.35), is the total revenue after price cut = D + E = $1,620. Left of the demand line, Part C = $150, and falls between (0, 1.35), (0, 1.50), (1,000, 1.50), and (1,000, 1.35), and shaded light green. Part D = $1,350, and falls between (0, 0), (0, 1.35), (1,000, 1.35), (1,000, 0). Part E = $270, and falls between (1,000, 0), (1,000, 1.35), (1,200, 1.35), and (1,200, 0), and colored dark green.</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06109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a:solidFill>
                  <a:schemeClr val="dk1"/>
                </a:solidFill>
                <a:effectLst/>
                <a:latin typeface="Arial"/>
                <a:ea typeface="Arial"/>
                <a:cs typeface="Arial"/>
                <a:sym typeface="Arial"/>
              </a:rPr>
              <a:t>On both graphs, the X axis represents quantity in movies per month, and the Y axis represents price in dollars per movie. Graph A depicts a demand curve for movies. The demand for movies line falls across the graph through the points </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(0, 8)</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(2, 7)</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(4, 6)</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(6, 5)</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(8, 4)</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(10, 3)</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(12, 2)</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(14, 1)</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(16, 0)</a:t>
            </a:r>
          </a:p>
          <a:p>
            <a:r>
              <a:rPr lang="en-IN" sz="1200" b="0" i="0" u="none" strike="noStrike" kern="1200" cap="none" dirty="0">
                <a:solidFill>
                  <a:schemeClr val="dk1"/>
                </a:solidFill>
                <a:effectLst/>
                <a:latin typeface="Arial"/>
                <a:ea typeface="Arial"/>
                <a:cs typeface="Arial"/>
                <a:sym typeface="Arial"/>
              </a:rPr>
              <a:t>Points between (0, 8) and (8, 0) are elastic. (8, 0) is unit elastic, and points between (8, 0) and (16, 0) is inelastic. Graph B represents the total revenue curve. The demand line arcs through the graph through the points</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(0, 0)</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(2, 14)</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(4, 24)</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(6, 30)</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(8, 32)</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(10, 30)</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(12, 24)</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(14, 14)</a:t>
            </a:r>
          </a:p>
          <a:p>
            <a:pPr marL="171450" lvl="0" indent="-171450">
              <a:buFont typeface="Arial" panose="020B0604020202020204" pitchFamily="34" charset="0"/>
              <a:buChar char="•"/>
            </a:pPr>
            <a:r>
              <a:rPr lang="en-IN" sz="1200" b="0" i="0" u="none" strike="noStrike" kern="1200" cap="none" dirty="0">
                <a:solidFill>
                  <a:schemeClr val="dk1"/>
                </a:solidFill>
                <a:effectLst/>
                <a:latin typeface="Arial"/>
                <a:ea typeface="Arial"/>
                <a:cs typeface="Arial"/>
                <a:sym typeface="Arial"/>
              </a:rPr>
              <a:t>(16, 0)</a:t>
            </a:r>
          </a:p>
          <a:p>
            <a:r>
              <a:rPr lang="en-IN" sz="1200" b="0" i="0" u="none" strike="noStrike" kern="1200" cap="none" dirty="0">
                <a:solidFill>
                  <a:schemeClr val="dk1"/>
                </a:solidFill>
                <a:effectLst/>
                <a:latin typeface="Arial"/>
                <a:ea typeface="Arial"/>
                <a:cs typeface="Arial"/>
                <a:sym typeface="Arial"/>
              </a:rPr>
              <a:t>As the line rises, it is the revenue when the demand curve is elastic. At (8, 32), is when the revenue demand curve is unit elastic. As the line falls, it is the revenue when the demand curve is inelastic.</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82401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97670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cap="none" dirty="0">
                <a:solidFill>
                  <a:schemeClr val="dk1"/>
                </a:solidFill>
                <a:effectLst/>
                <a:latin typeface="Arial"/>
                <a:ea typeface="Arial"/>
                <a:cs typeface="Arial"/>
                <a:sym typeface="Arial"/>
              </a:rPr>
              <a:t>The X axis represents quantity in billions of bushels and the Y axis represents price in dollars per bushel. Supply line Supply sub 1950, has a large shift in the supply due to rapid productivity increases, and becomes Supply sub 2019. Demand line Demand sub 1950 falls through the graph, and shifts right. A small shift in demand due to low income elasticity, and becomes Demand sub 2019. Demand sub 1950 intersects Supply sub 1950 at (1, 0 in 1950 output, 20.01 in 1950 price). Demand sub 2019 intersects Supply sub 2019 at (1.9 2019 output, 5.15 2019 price). The span between 20.01 and 5.15 is the result in a large decline in price.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29089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a:solidFill>
                  <a:schemeClr val="dk1"/>
                </a:solidFill>
                <a:effectLst/>
                <a:latin typeface="Arial"/>
                <a:ea typeface="Arial"/>
                <a:cs typeface="Arial"/>
                <a:sym typeface="Arial"/>
              </a:rPr>
              <a:t>The X axis represents quantity in billions of bushels and the Y axis represents price in dollars per bushel. Supply line Supply sub 1950, has a large shift in the supply due to rapid productivity increases, and becomes Supply sub 2019. Demand line Demand sub 1950 falls through the graph, and shifts right. A small shift in demand due to low income elasticity, and becomes Demand sub 2019. Demand sub 1950 intersects Supply sub 1950 at (1, 0 in 1950 output, 20.01 in 1950 price). Demand sub 2019 intersects Supply sub 2019 at (1.9 2019 output, 5.15 2019 price). The span between 20.01 and 5.15 is the result in a large decline in price.</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23504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a:solidFill>
                  <a:schemeClr val="dk1"/>
                </a:solidFill>
                <a:effectLst/>
                <a:latin typeface="Arial"/>
                <a:ea typeface="Arial"/>
                <a:cs typeface="Arial"/>
                <a:sym typeface="Arial"/>
              </a:rPr>
              <a:t>The X axis represents quantity in billions of bushels and the Y axis represents price in dollars per bushel. Supply line Supply sub 1950, has a large shift in the supply due to rapid productivity increases, and becomes Supply sub 2019. Demand line Demand sub 1950 falls through the graph, and shifts right. A small shift in demand due to low income elasticity, and becomes Demand sub 2019. Demand sub 1950 intersects Supply sub 1950 at (1, 0 in 1950 output, 20.01 in 1950 price). Demand sub 2019 intersects Supply sub 2019 at (1.9 2019 output, 5.15 2019 price). The span between 20.01 and 5.15 is the result in a large decline in price.</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86396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cap="none" dirty="0">
                <a:solidFill>
                  <a:schemeClr val="dk1"/>
                </a:solidFill>
                <a:effectLst/>
                <a:latin typeface="Arial"/>
                <a:ea typeface="Arial"/>
                <a:cs typeface="Arial"/>
                <a:sym typeface="Arial"/>
              </a:rPr>
              <a:t>The truncated X axis represents quantity in millions of barrels per day, and the Y axis represents price in dollars per barrel. Demand line D sub 1 falls through the graph, shifts right, and becomes D sub 2. The supply line rises through the graph, intersecting D sub 1 at (85, 40), and D sub 2 at (89, 110).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16835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cap="none" dirty="0">
                <a:solidFill>
                  <a:schemeClr val="dk1"/>
                </a:solidFill>
                <a:effectLst/>
                <a:latin typeface="Arial"/>
                <a:ea typeface="Arial"/>
                <a:cs typeface="Arial"/>
                <a:sym typeface="Arial"/>
              </a:rPr>
              <a:t>The truncated X axis represents quantity in millions of barrels per day, and the Y axis represents price in dollars per barrel. Supply line S sub 1 rises through the graph, shifts right, and becomes S sub 2. The demand line falls through the graph, intersecting S sub 1 at (89, 110), and S sub 2 at (102, 56).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7683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supply is elastic, then the value price elasticity is greater than 1. Price versus quantity is plotted.The supply line starts at (0, 1) and rises diagonally to the right through (1000, 1.35) and (1200, 1.5). An arrow extends up from y = 1.35 to y - 1.5. A text inset reads, 1, an 11 percent increase in price. An arrow extends from x = 1000 to x = 1200. A text inset reads, 2, causes an 18 percent increase in quantity supplied.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72458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supply is inelastic, then the value price elasticity is less than 1. Price versus quantity is plotted. The supply curve rises diagonally from (500, 0.5) to the right through (1000, 1.35) and (1050, 1.50). An arrow extends up from y = 1.35 to y = 1.50. A text inset reads, 1, an 8 percent increase in price. An arrow extends from x = 1000 to x = 1050. A text inset reads, 2, causes a 5 percent increase in quantity supplied.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91272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supply is unit elastic, then the value price elasticity is equal to 1. Price versus quantity is plotted. The supply curve starts at (500, 0.5) and rises diagonally to the right through the points (1000, 1.35) and (1116, 1.5). An arrow points from y = 1.35 to y = 1.5. A text inset reads, 1, an 11 percent increase in price. An arrow extends from x = 1000 to x = 1116. A text inset reads, 2, causes an 11 percent icnrease in quantity supplied.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84664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supply is perfectly elastic, then the value price elasticity is equal to infinity. Price versus quantity is plotted. The supply curve is a horizontal line at y = 1.50. A text inset reads, any increase in price causes the percentage change in quantity supplied to become infinite.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16813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supply is perfectly inelastic, then the value price elasticity is equal to 0. Quantity is plotted versus price. The supply curve is a vertical line at x = 1000. It passes through y = 1.35, 1.5, and 1.65. A double sided arrow from 1.5 extends up to 1.65 and down to 1.35. A text inset reads, 1, an increase or decrease in price. A second inset at x = 1000 reads, 2, causes no change in quantity supplied.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3467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83730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cap="none" dirty="0">
                <a:solidFill>
                  <a:schemeClr val="dk1"/>
                </a:solidFill>
                <a:effectLst/>
                <a:latin typeface="Arial"/>
                <a:ea typeface="Arial"/>
                <a:cs typeface="Arial"/>
                <a:sym typeface="Arial"/>
              </a:rPr>
              <a:t>On both graphs, the X axis represents quantity in spaces per hour, and the Y axis represents price in dollars per hour. On graph A, price increases more when supply is inelastic. The demand line demand sub typical shifts right with an inelastic supply, there is an increase in demand, which becomes Demand sub July 4. Supply line Supply sub inelastic rises through the graph, intersecting with demand sub typical at A, (1,200, 2.00), and demand sub July 4 at B, (1,400, 4.00). The distance between 2.00 and 4.00, causes a large increase in price.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30951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cap="none" dirty="0">
                <a:solidFill>
                  <a:schemeClr val="dk1"/>
                </a:solidFill>
                <a:effectLst/>
                <a:latin typeface="Arial"/>
                <a:ea typeface="Arial"/>
                <a:cs typeface="Arial"/>
                <a:sym typeface="Arial"/>
              </a:rPr>
              <a:t>On both graphs, the X axis represents quantity in spaces per hour, and the Y axis represents price in dollars per hour. On graph B, price increases less when supply is elastic. Demand line demand sub typical shifts right with elastic supply, there is an increase in demand, and becomes demand sub July 4. The supply line, supply sub elastic intersects demand sub typical at A, (1,200, 2.00), and demand sub July 4 at B, (2,100, 2.50). The distance between 2.00 and 2.50 causes a small increase in price.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15192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60</a:t>
            </a:fld>
            <a:endParaRPr lang="en-US" dirty="0"/>
          </a:p>
        </p:txBody>
      </p:sp>
    </p:spTree>
    <p:extLst>
      <p:ext uri="{BB962C8B-B14F-4D97-AF65-F5344CB8AC3E}">
        <p14:creationId xmlns:p14="http://schemas.microsoft.com/office/powerpoint/2010/main" val="1988332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07577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9122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dirty="0">
                <a:solidFill>
                  <a:schemeClr val="dk1"/>
                </a:solidFill>
                <a:latin typeface="Arial"/>
                <a:ea typeface="Arial"/>
                <a:cs typeface="Arial"/>
                <a:sym typeface="Arial"/>
              </a:rPr>
              <a:t>Along </a:t>
            </a:r>
            <a:r>
              <a:rPr lang="en-US" sz="1200" b="0" i="1" u="none" strike="noStrike" dirty="0">
                <a:solidFill>
                  <a:schemeClr val="dk1"/>
                </a:solidFill>
                <a:latin typeface="Arial"/>
                <a:ea typeface="Arial"/>
                <a:cs typeface="Arial"/>
                <a:sym typeface="Arial"/>
              </a:rPr>
              <a:t>D</a:t>
            </a:r>
            <a:r>
              <a:rPr lang="en-US" sz="1200" b="0" i="0" u="none" strike="noStrike" dirty="0">
                <a:solidFill>
                  <a:schemeClr val="dk1"/>
                </a:solidFill>
                <a:latin typeface="Arial"/>
                <a:ea typeface="Arial"/>
                <a:cs typeface="Arial"/>
                <a:sym typeface="Arial"/>
              </a:rPr>
              <a:t>1, cutting the price from $4.00 to $3.70 increases the number of gallons demanded from 1,000 to 1,200 per day. Because the percentage change in quantity demanded is greater than the percentage change in price (in absolute value), demand is elastic between point </a:t>
            </a:r>
            <a:r>
              <a:rPr lang="en-US" sz="1200" b="0" i="1" u="none" strike="noStrike" dirty="0">
                <a:solidFill>
                  <a:schemeClr val="dk1"/>
                </a:solidFill>
                <a:latin typeface="Arial"/>
                <a:ea typeface="Arial"/>
                <a:cs typeface="Arial"/>
                <a:sym typeface="Arial"/>
              </a:rPr>
              <a:t>A </a:t>
            </a:r>
            <a:r>
              <a:rPr lang="en-US" sz="1200" b="0" i="0" u="none" strike="noStrike" dirty="0">
                <a:solidFill>
                  <a:schemeClr val="dk1"/>
                </a:solidFill>
                <a:latin typeface="Arial"/>
                <a:ea typeface="Arial"/>
                <a:cs typeface="Arial"/>
                <a:sym typeface="Arial"/>
              </a:rPr>
              <a:t>and point </a:t>
            </a:r>
            <a:r>
              <a:rPr lang="en-US" sz="1200" b="0" i="1" u="none" strike="noStrike" dirty="0">
                <a:solidFill>
                  <a:schemeClr val="dk1"/>
                </a:solidFill>
                <a:latin typeface="Arial"/>
                <a:ea typeface="Arial"/>
                <a:cs typeface="Arial"/>
                <a:sym typeface="Arial"/>
              </a:rPr>
              <a:t>B</a:t>
            </a:r>
            <a:r>
              <a:rPr lang="en-US" sz="1200" b="0" i="0" u="none" strike="noStrike" dirty="0">
                <a:solidFill>
                  <a:schemeClr val="dk1"/>
                </a:solidFill>
                <a:latin typeface="Arial"/>
                <a:ea typeface="Arial"/>
                <a:cs typeface="Arial"/>
                <a:sym typeface="Arial"/>
              </a:rPr>
              <a:t>. Along </a:t>
            </a:r>
            <a:r>
              <a:rPr lang="en-US" sz="1200" b="0" i="1" u="none" strike="noStrike" dirty="0">
                <a:solidFill>
                  <a:schemeClr val="dk1"/>
                </a:solidFill>
                <a:latin typeface="Arial"/>
                <a:ea typeface="Arial"/>
                <a:cs typeface="Arial"/>
                <a:sym typeface="Arial"/>
              </a:rPr>
              <a:t>D</a:t>
            </a:r>
            <a:r>
              <a:rPr lang="en-US" sz="1200" b="0" i="0" u="none" strike="noStrike" dirty="0">
                <a:solidFill>
                  <a:schemeClr val="dk1"/>
                </a:solidFill>
                <a:latin typeface="Arial"/>
                <a:ea typeface="Arial"/>
                <a:cs typeface="Arial"/>
                <a:sym typeface="Arial"/>
              </a:rPr>
              <a:t>2, cutting the price from $4.00 to $3.70 increases the number of gallons demanded only from 1,000 to 1,050 per day. Because the percentage change in quantity demanded is smaller than the percentage change in price (in absolute value), demand is inelastic between point </a:t>
            </a:r>
            <a:r>
              <a:rPr lang="en-US" sz="1200" b="0" i="1" u="none" strike="noStrike" dirty="0">
                <a:solidFill>
                  <a:schemeClr val="dk1"/>
                </a:solidFill>
                <a:latin typeface="Arial"/>
                <a:ea typeface="Arial"/>
                <a:cs typeface="Arial"/>
                <a:sym typeface="Arial"/>
              </a:rPr>
              <a:t>A </a:t>
            </a:r>
            <a:r>
              <a:rPr lang="en-US" sz="1200" b="0" i="0" u="none" strike="noStrike" dirty="0">
                <a:solidFill>
                  <a:schemeClr val="dk1"/>
                </a:solidFill>
                <a:latin typeface="Arial"/>
                <a:ea typeface="Arial"/>
                <a:cs typeface="Arial"/>
                <a:sym typeface="Arial"/>
              </a:rPr>
              <a:t>and point </a:t>
            </a:r>
            <a:r>
              <a:rPr lang="en-US" sz="1200" b="0" i="1" u="none" strike="noStrike" dirty="0">
                <a:solidFill>
                  <a:schemeClr val="dk1"/>
                </a:solidFill>
                <a:latin typeface="Arial"/>
                <a:ea typeface="Arial"/>
                <a:cs typeface="Arial"/>
                <a:sym typeface="Arial"/>
              </a:rPr>
              <a:t>C</a:t>
            </a:r>
            <a:r>
              <a:rPr lang="en-US" sz="1200" b="0" i="0" u="none" strike="noStrike" dirty="0">
                <a:solidFill>
                  <a:schemeClr val="dk1"/>
                </a:solidFill>
                <a:latin typeface="Arial"/>
                <a:ea typeface="Arial"/>
                <a:cs typeface="Arial"/>
                <a:sym typeface="Arial"/>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a:solidFill>
                  <a:schemeClr val="dk1"/>
                </a:solidFill>
                <a:effectLst/>
                <a:latin typeface="Arial"/>
                <a:ea typeface="Arial"/>
                <a:cs typeface="Arial"/>
                <a:sym typeface="Arial"/>
              </a:rPr>
              <a:t>On the truncated graph, X axis represents quantity in bottles per day, and the Y axis represents price in dollars per 2 liter bottle. Demand line D sub 1 is elastic between points A and B. Point A is at (1,000, 1.50), and B at (1,200, 1.35). Demand line D sub 2 intersects D sub 1 at point A, and is inelastic between points A and C. D sub 2 passes through point C at (1,000, 1.35).</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64849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cap="none" dirty="0">
                <a:solidFill>
                  <a:schemeClr val="dk1"/>
                </a:solidFill>
                <a:effectLst/>
                <a:latin typeface="Arial"/>
                <a:ea typeface="Arial"/>
                <a:cs typeface="Arial"/>
                <a:sym typeface="Arial"/>
              </a:rPr>
              <a:t>On the truncated graph, X axis represents quantity in bottles per day, and the Y axis represents price in dollars per 2 liter bottle. Demand line D sub 1 is elastic between points A and B. Point A is at (2,000, 1.50), and B at (2.500, 1.30). Demand line D sub 2 intersects D sub 1 at point A, and is inelastic between points A and C. D sub 2 passes through point C at (2,100, 1.30).</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721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a:solidFill>
                  <a:schemeClr val="dk1"/>
                </a:solidFill>
                <a:effectLst/>
                <a:latin typeface="Arial"/>
                <a:ea typeface="Arial"/>
                <a:cs typeface="Arial"/>
                <a:sym typeface="Arial"/>
              </a:rPr>
              <a:t>On the truncated graph, X axis represents quantity in bottles per day, and the Y axis represents price in dollars per 2 liter bottle. Demand line D sub 1 is elastic between points A and B. Point A is at (2,000, 1.50), and B at (2.500, 1.30). Demand line D sub 2 intersects D sub 1 at point A, and is inelastic between points A and C. D sub 2 passes through point C at (2,100, 1.30).</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1112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b="0" i="0" u="none" strike="noStrike" kern="1200" cap="none" dirty="0">
                <a:solidFill>
                  <a:schemeClr val="dk1"/>
                </a:solidFill>
                <a:effectLst/>
                <a:latin typeface="Arial"/>
                <a:ea typeface="Arial"/>
                <a:cs typeface="Arial"/>
                <a:sym typeface="Arial"/>
              </a:rPr>
              <a:t>On the truncated graph, X axis represents quantity in bottles per day, and the Y axis represents price in dollars per 2 liter bottle. Demand line D sub 1 is elastic between points A and B. Point A is at (2,000, 1.50), and B at (2.500, 1.30). Demand line D sub 2 intersects D sub 1 at point A, and is inelastic between points A and C. D sub 2 passes through point C at (2,100, 1.30).</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5859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p:cNvSpPr>
            <a:spLocks noGrp="1"/>
          </p:cNvSpPr>
          <p:nvPr>
            <p:ph sz="quarter" idx="10"/>
          </p:nvPr>
        </p:nvSpPr>
        <p:spPr>
          <a:xfrm>
            <a:off x="457200" y="1600200"/>
            <a:ext cx="8229600" cy="4525963"/>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469634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Five Content_Link">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Content Placeholder 7"/>
          <p:cNvSpPr>
            <a:spLocks noGrp="1"/>
          </p:cNvSpPr>
          <p:nvPr>
            <p:ph sz="quarter" idx="16"/>
          </p:nvPr>
        </p:nvSpPr>
        <p:spPr>
          <a:xfrm>
            <a:off x="457200" y="1555749"/>
            <a:ext cx="3730239" cy="676464"/>
          </a:xfrm>
        </p:spPr>
        <p:txBody>
          <a:bodyPr/>
          <a:lstStyle>
            <a:lvl1pPr indent="-255600">
              <a:defRPr sz="1800">
                <a:latin typeface="+mn-lt"/>
              </a:defRPr>
            </a:lvl1pPr>
            <a:lvl2pPr indent="-284400">
              <a:defRPr sz="1800">
                <a:latin typeface="+mn-lt"/>
              </a:defRPr>
            </a:lvl2pPr>
            <a:lvl3pPr indent="-230400">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 name="Content Placeholder 2"/>
          <p:cNvSpPr>
            <a:spLocks noGrp="1"/>
          </p:cNvSpPr>
          <p:nvPr>
            <p:ph sz="quarter" idx="14"/>
          </p:nvPr>
        </p:nvSpPr>
        <p:spPr>
          <a:xfrm>
            <a:off x="457200" y="2392649"/>
            <a:ext cx="3730239" cy="701761"/>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5"/>
          </p:nvPr>
        </p:nvSpPr>
        <p:spPr>
          <a:xfrm>
            <a:off x="454672" y="3254847"/>
            <a:ext cx="3732767" cy="710402"/>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7"/>
          </p:nvPr>
        </p:nvSpPr>
        <p:spPr>
          <a:xfrm>
            <a:off x="454672" y="4125687"/>
            <a:ext cx="3732767" cy="711234"/>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8"/>
          </p:nvPr>
        </p:nvSpPr>
        <p:spPr>
          <a:xfrm>
            <a:off x="457200" y="4997360"/>
            <a:ext cx="3730239" cy="659956"/>
          </a:xfrm>
        </p:spPr>
        <p:txBody>
          <a:bodyPr/>
          <a:lstStyle>
            <a:lvl1pPr indent="-255600">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956561" y="1555750"/>
            <a:ext cx="3730239" cy="676463"/>
          </a:xfrm>
        </p:spPr>
        <p:txBody>
          <a:bodyPr/>
          <a:lstStyle>
            <a:lvl1pPr>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956561" y="2392363"/>
            <a:ext cx="3733414" cy="702047"/>
          </a:xfrm>
        </p:spPr>
        <p:txBody>
          <a:bodyPr/>
          <a:lstStyle>
            <a:lvl1pPr>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956561" y="3254848"/>
            <a:ext cx="3730239" cy="710402"/>
          </a:xfrm>
        </p:spPr>
        <p:txBody>
          <a:bodyPr/>
          <a:lstStyle>
            <a:lvl1pPr indent="-255600">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4"/>
          </p:nvPr>
        </p:nvSpPr>
        <p:spPr>
          <a:xfrm>
            <a:off x="4854576" y="4174123"/>
            <a:ext cx="3921956" cy="4381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7" name="Text Placeholder 16"/>
          <p:cNvSpPr>
            <a:spLocks noGrp="1"/>
          </p:cNvSpPr>
          <p:nvPr>
            <p:ph type="body" sz="quarter" idx="25"/>
          </p:nvPr>
        </p:nvSpPr>
        <p:spPr>
          <a:xfrm>
            <a:off x="4854575" y="4683125"/>
            <a:ext cx="3922713" cy="641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9" name="Text Placeholder 18"/>
          <p:cNvSpPr>
            <a:spLocks noGrp="1"/>
          </p:cNvSpPr>
          <p:nvPr>
            <p:ph type="body" sz="quarter" idx="26"/>
          </p:nvPr>
        </p:nvSpPr>
        <p:spPr>
          <a:xfrm>
            <a:off x="4854575" y="5503863"/>
            <a:ext cx="3922713" cy="6064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Text Placeholder 20"/>
          <p:cNvSpPr>
            <a:spLocks noGrp="1"/>
          </p:cNvSpPr>
          <p:nvPr>
            <p:ph type="body" sz="quarter" idx="27"/>
          </p:nvPr>
        </p:nvSpPr>
        <p:spPr>
          <a:xfrm>
            <a:off x="4452938" y="6110288"/>
            <a:ext cx="4443412" cy="649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Text Placeholder 22"/>
          <p:cNvSpPr>
            <a:spLocks noGrp="1"/>
          </p:cNvSpPr>
          <p:nvPr>
            <p:ph type="body" sz="quarter" idx="28"/>
          </p:nvPr>
        </p:nvSpPr>
        <p:spPr>
          <a:xfrm>
            <a:off x="457200" y="5784850"/>
            <a:ext cx="3730625" cy="8207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603925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15153"/>
            <a:ext cx="8229600" cy="110265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0" tIns="0" rIns="0" bIns="0" anchor="b" anchorCtr="0"/>
          <a:lstStyle>
            <a:lvl1pPr marL="0" marR="0" lvl="0" indent="0" algn="l" rtl="0">
              <a:spcBef>
                <a:spcPts val="0"/>
              </a:spcBef>
              <a:buClr>
                <a:srgbClr val="007FA3"/>
              </a:buClr>
              <a:buFont typeface="Arial"/>
              <a:buNone/>
              <a:defRPr sz="1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39372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Shape 54"/>
          <p:cNvSpPr txBox="1">
            <a:spLocks noGrp="1"/>
          </p:cNvSpPr>
          <p:nvPr>
            <p:ph type="title" hasCustomPrompt="1"/>
          </p:nvPr>
        </p:nvSpPr>
        <p:spPr>
          <a:xfrm>
            <a:off x="457200" y="228600"/>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55" name="Shape 55"/>
          <p:cNvSpPr txBox="1">
            <a:spLocks noGrp="1"/>
          </p:cNvSpPr>
          <p:nvPr>
            <p:ph type="body" idx="1" hasCustomPrompt="1"/>
          </p:nvPr>
        </p:nvSpPr>
        <p:spPr>
          <a:xfrm>
            <a:off x="457200" y="5050971"/>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12888"/>
            <a:ext cx="8232775" cy="3417887"/>
          </a:xfrm>
        </p:spPr>
        <p:txBody>
          <a:bodyPr/>
          <a:lstStyle/>
          <a:p>
            <a:endParaRPr lang="en-US" dirty="0"/>
          </a:p>
        </p:txBody>
      </p:sp>
    </p:spTree>
    <p:extLst>
      <p:ext uri="{BB962C8B-B14F-4D97-AF65-F5344CB8AC3E}">
        <p14:creationId xmlns:p14="http://schemas.microsoft.com/office/powerpoint/2010/main" val="1885097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2861608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and Link">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0" tIns="0" rIns="0" bIns="0"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3" name="Text Placeholder 2"/>
          <p:cNvSpPr>
            <a:spLocks noGrp="1"/>
          </p:cNvSpPr>
          <p:nvPr>
            <p:ph type="body" sz="quarter" idx="13"/>
          </p:nvPr>
        </p:nvSpPr>
        <p:spPr>
          <a:xfrm>
            <a:off x="674688" y="3962400"/>
            <a:ext cx="7783512" cy="1752600"/>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249690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488752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2401594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One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6795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4"/>
            <a:r>
              <a:rPr lang="en-US" dirty="0"/>
              <a:t> </a:t>
            </a:r>
          </a:p>
        </p:txBody>
      </p:sp>
    </p:spTree>
    <p:extLst>
      <p:ext uri="{BB962C8B-B14F-4D97-AF65-F5344CB8AC3E}">
        <p14:creationId xmlns:p14="http://schemas.microsoft.com/office/powerpoint/2010/main" val="2862718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Link One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Text Placeholder 2"/>
          <p:cNvSpPr>
            <a:spLocks noGrp="1"/>
          </p:cNvSpPr>
          <p:nvPr>
            <p:ph type="body" sz="quarter" idx="14"/>
          </p:nvPr>
        </p:nvSpPr>
        <p:spPr>
          <a:xfrm>
            <a:off x="457200" y="1555750"/>
            <a:ext cx="8232775" cy="4468813"/>
          </a:xfrm>
        </p:spPr>
        <p:txBody>
          <a:bodyPr/>
          <a:lstStyle>
            <a:lvl1pPr marL="255600"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153561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 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0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 </a:t>
            </a:r>
          </a:p>
          <a:p>
            <a:pPr lvl="2"/>
            <a:r>
              <a:rPr lang="en-US" dirty="0"/>
              <a:t> </a:t>
            </a:r>
          </a:p>
          <a:p>
            <a:pPr lvl="3"/>
            <a:r>
              <a:rPr lang="en-US" dirty="0"/>
              <a:t> </a:t>
            </a:r>
          </a:p>
          <a:p>
            <a:pPr lvl="4"/>
            <a:r>
              <a:rPr lang="en-US" dirty="0"/>
              <a:t> </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000" b="0" i="0" u="none" strike="noStrike" cap="none" dirty="0">
                <a:solidFill>
                  <a:schemeClr val="dk1"/>
                </a:solidFill>
                <a:latin typeface="+mn-lt"/>
                <a:ea typeface="Arial"/>
                <a:cs typeface="Arial"/>
                <a:sym typeface="Arial"/>
              </a:defRPr>
            </a:lvl5pPr>
          </a:lstStyle>
          <a:p>
            <a:pPr lvl="0"/>
            <a:r>
              <a:rPr lang="en-US" dirty="0"/>
              <a:t>Edit Master text styles</a:t>
            </a:r>
            <a:endParaRPr lang="en-US" sz="2400" b="0" i="0" u="none" strike="noStrike" cap="none" dirty="0">
              <a:solidFill>
                <a:schemeClr val="dk1"/>
              </a:solidFill>
              <a:latin typeface="+mn-lt"/>
              <a:cs typeface="Arial"/>
              <a:sym typeface="Arial"/>
            </a:endParaRPr>
          </a:p>
          <a:p>
            <a:pPr lvl="1"/>
            <a:r>
              <a:rPr lang="en-US" b="0" i="0" u="none" strike="noStrike" cap="none" dirty="0">
                <a:solidFill>
                  <a:schemeClr val="dk1"/>
                </a:solidFill>
                <a:latin typeface="+mn-lt"/>
                <a:cs typeface="Arial"/>
                <a:sym typeface="Arial"/>
              </a:rPr>
              <a:t> </a:t>
            </a:r>
          </a:p>
          <a:p>
            <a:pPr lvl="2"/>
            <a:r>
              <a:rPr lang="en-US" dirty="0"/>
              <a:t> </a:t>
            </a:r>
          </a:p>
          <a:p>
            <a:pPr lvl="3"/>
            <a:r>
              <a:rPr lang="en-US" dirty="0"/>
              <a:t> </a:t>
            </a:r>
          </a:p>
          <a:p>
            <a:pPr lvl="4"/>
            <a:r>
              <a:rPr lang="en-US" dirty="0"/>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Three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Content Placeholder 7"/>
          <p:cNvSpPr>
            <a:spLocks noGrp="1"/>
          </p:cNvSpPr>
          <p:nvPr>
            <p:ph sz="quarter" idx="16"/>
          </p:nvPr>
        </p:nvSpPr>
        <p:spPr>
          <a:xfrm>
            <a:off x="457200" y="1555750"/>
            <a:ext cx="8232128" cy="982352"/>
          </a:xfrm>
        </p:spPr>
        <p:txBody>
          <a:bodyPr/>
          <a:lstStyle>
            <a:lvl1pPr marR="0" indent="-2556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0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 name="Content Placeholder 2"/>
          <p:cNvSpPr>
            <a:spLocks noGrp="1"/>
          </p:cNvSpPr>
          <p:nvPr>
            <p:ph sz="quarter" idx="14"/>
          </p:nvPr>
        </p:nvSpPr>
        <p:spPr>
          <a:xfrm>
            <a:off x="457200" y="2939753"/>
            <a:ext cx="8229600" cy="1196411"/>
          </a:xfrm>
        </p:spPr>
        <p:txBody>
          <a:bodyPr/>
          <a:lstStyle>
            <a:lvl1pPr marR="0" indent="-2556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0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5"/>
          </p:nvPr>
        </p:nvSpPr>
        <p:spPr>
          <a:xfrm>
            <a:off x="457200" y="4665662"/>
            <a:ext cx="8232128" cy="1251043"/>
          </a:xfrm>
        </p:spPr>
        <p:txBody>
          <a:bodyPr/>
          <a:lstStyle>
            <a:lvl1pPr marR="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0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0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362930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Four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Content Placeholder 7"/>
          <p:cNvSpPr>
            <a:spLocks noGrp="1"/>
          </p:cNvSpPr>
          <p:nvPr>
            <p:ph sz="quarter" idx="16"/>
          </p:nvPr>
        </p:nvSpPr>
        <p:spPr>
          <a:xfrm>
            <a:off x="457200" y="1555748"/>
            <a:ext cx="8232128" cy="984807"/>
          </a:xfrm>
        </p:spPr>
        <p:txBody>
          <a:bodyPr/>
          <a:lstStyle>
            <a:lvl1pPr indent="-255600">
              <a:defRPr sz="2400" baseline="0">
                <a:latin typeface="+mn-lt"/>
              </a:defRPr>
            </a:lvl1pPr>
            <a:lvl2pPr indent="-284400">
              <a:defRPr sz="2400" baseline="0">
                <a:latin typeface="+mn-lt"/>
              </a:defRPr>
            </a:lvl2pPr>
            <a:lvl3pPr indent="-230400">
              <a:defRPr sz="2400" baseline="0">
                <a:latin typeface="+mn-lt"/>
              </a:defRPr>
            </a:lvl3pPr>
            <a:lvl4pPr>
              <a:defRPr sz="2400" baseline="0">
                <a:latin typeface="+mn-lt"/>
              </a:defRPr>
            </a:lvl4pPr>
            <a:lvl5pPr>
              <a:defRPr sz="2400" baseline="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 name="Content Placeholder 2"/>
          <p:cNvSpPr>
            <a:spLocks noGrp="1"/>
          </p:cNvSpPr>
          <p:nvPr>
            <p:ph sz="quarter" idx="14"/>
          </p:nvPr>
        </p:nvSpPr>
        <p:spPr>
          <a:xfrm>
            <a:off x="457200" y="2743198"/>
            <a:ext cx="8229600" cy="1021037"/>
          </a:xfrm>
        </p:spPr>
        <p:txBody>
          <a:bodyPr/>
          <a:lstStyle>
            <a:lvl1pPr indent="-255600">
              <a:defRPr sz="2400" baseline="0">
                <a:latin typeface="+mn-lt"/>
              </a:defRPr>
            </a:lvl1pPr>
            <a:lvl2pPr indent="-284400">
              <a:defRPr sz="2400" baseline="0">
                <a:latin typeface="+mn-lt"/>
              </a:defRPr>
            </a:lvl2pPr>
            <a:lvl3pPr indent="-230400">
              <a:defRPr sz="2400" baseline="0">
                <a:latin typeface="+mn-lt"/>
              </a:defRPr>
            </a:lvl3pPr>
            <a:lvl4pPr>
              <a:defRPr sz="2400" baseline="0">
                <a:latin typeface="+mn-lt"/>
              </a:defRPr>
            </a:lvl4pPr>
            <a:lvl5pPr>
              <a:defRPr sz="2400" baseline="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5"/>
          </p:nvPr>
        </p:nvSpPr>
        <p:spPr>
          <a:xfrm>
            <a:off x="454672" y="3939052"/>
            <a:ext cx="8232128" cy="969122"/>
          </a:xfrm>
        </p:spPr>
        <p:txBody>
          <a:bodyPr/>
          <a:lstStyle>
            <a:lvl1pPr indent="-255600">
              <a:defRPr sz="2400" baseline="0">
                <a:latin typeface="+mn-lt"/>
              </a:defRPr>
            </a:lvl1pPr>
            <a:lvl2pPr indent="-284400">
              <a:defRPr sz="2400" baseline="0">
                <a:latin typeface="+mn-lt"/>
              </a:defRPr>
            </a:lvl2pPr>
            <a:lvl3pPr indent="-230400">
              <a:defRPr sz="2400" baseline="0">
                <a:latin typeface="+mn-lt"/>
              </a:defRPr>
            </a:lvl3pPr>
            <a:lvl4pPr>
              <a:defRPr sz="2400" baseline="0">
                <a:latin typeface="+mn-lt"/>
              </a:defRPr>
            </a:lvl4pPr>
            <a:lvl5pPr>
              <a:defRPr sz="2400" baseline="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7"/>
          </p:nvPr>
        </p:nvSpPr>
        <p:spPr>
          <a:xfrm>
            <a:off x="457200" y="5068609"/>
            <a:ext cx="8232128" cy="915328"/>
          </a:xfrm>
        </p:spPr>
        <p:txBody>
          <a:bodyPr/>
          <a:lstStyle>
            <a:lvl1pPr indent="-255600">
              <a:defRPr sz="2400" baseline="0">
                <a:latin typeface="+mn-lt"/>
              </a:defRPr>
            </a:lvl1pPr>
            <a:lvl2pPr indent="-284400">
              <a:defRPr sz="2400" baseline="0">
                <a:latin typeface="+mn-lt"/>
              </a:defRPr>
            </a:lvl2pPr>
            <a:lvl3pPr indent="-230400">
              <a:defRPr sz="2400" baseline="0">
                <a:latin typeface="+mn-lt"/>
              </a:defRPr>
            </a:lvl3pPr>
            <a:lvl4pPr>
              <a:defRPr sz="2400" baseline="0">
                <a:latin typeface="+mn-lt"/>
              </a:defRPr>
            </a:lvl4pPr>
            <a:lvl5pPr>
              <a:defRPr sz="2400" baseline="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062393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Five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Content Placeholder 7"/>
          <p:cNvSpPr>
            <a:spLocks noGrp="1"/>
          </p:cNvSpPr>
          <p:nvPr>
            <p:ph sz="quarter" idx="16"/>
          </p:nvPr>
        </p:nvSpPr>
        <p:spPr>
          <a:xfrm>
            <a:off x="457200" y="1555749"/>
            <a:ext cx="8232128" cy="495242"/>
          </a:xfrm>
        </p:spPr>
        <p:txBody>
          <a:bodyPr/>
          <a:lstStyle>
            <a:lvl1pPr indent="-255600">
              <a:defRPr sz="1800">
                <a:latin typeface="+mn-lt"/>
              </a:defRPr>
            </a:lvl1pPr>
            <a:lvl2pPr indent="-284400">
              <a:defRPr sz="1800">
                <a:latin typeface="+mn-lt"/>
              </a:defRPr>
            </a:lvl2pPr>
            <a:lvl3pPr indent="-230400">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 name="Content Placeholder 2"/>
          <p:cNvSpPr>
            <a:spLocks noGrp="1"/>
          </p:cNvSpPr>
          <p:nvPr>
            <p:ph sz="quarter" idx="14"/>
          </p:nvPr>
        </p:nvSpPr>
        <p:spPr>
          <a:xfrm>
            <a:off x="457200" y="2264889"/>
            <a:ext cx="8229600" cy="572316"/>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5"/>
          </p:nvPr>
        </p:nvSpPr>
        <p:spPr>
          <a:xfrm>
            <a:off x="454672" y="3051103"/>
            <a:ext cx="8232128" cy="573499"/>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7"/>
          </p:nvPr>
        </p:nvSpPr>
        <p:spPr>
          <a:xfrm>
            <a:off x="457200" y="3837317"/>
            <a:ext cx="8232128" cy="579842"/>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8"/>
          </p:nvPr>
        </p:nvSpPr>
        <p:spPr>
          <a:xfrm>
            <a:off x="457200" y="4623532"/>
            <a:ext cx="8232128" cy="572356"/>
          </a:xfrm>
        </p:spPr>
        <p:txBody>
          <a:bodyPr/>
          <a:lstStyle>
            <a:lvl1pPr indent="-255600">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4672" y="5424490"/>
            <a:ext cx="8234655" cy="591750"/>
          </a:xfrm>
        </p:spPr>
        <p:txBody>
          <a:bodyPr/>
          <a:lstStyle>
            <a:lvl1pPr indent="-255600">
              <a:defRPr sz="1800"/>
            </a:lvl1pPr>
            <a:lvl2pPr indent="-284400">
              <a:defRPr sz="1800"/>
            </a:lvl2pPr>
            <a:lvl3pPr indent="-230400">
              <a:defRPr sz="1800"/>
            </a:lvl3pPr>
            <a:lvl4pPr indent="-230400">
              <a:defRPr sz="1800"/>
            </a:lvl4pPr>
            <a:lvl5pPr indent="-230400">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34312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Five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Content Placeholder 7"/>
          <p:cNvSpPr>
            <a:spLocks noGrp="1"/>
          </p:cNvSpPr>
          <p:nvPr>
            <p:ph sz="quarter" idx="16"/>
          </p:nvPr>
        </p:nvSpPr>
        <p:spPr>
          <a:xfrm>
            <a:off x="457200" y="1555749"/>
            <a:ext cx="8232128" cy="676464"/>
          </a:xfrm>
        </p:spPr>
        <p:txBody>
          <a:bodyPr/>
          <a:lstStyle>
            <a:lvl1pPr indent="-255600">
              <a:defRPr sz="1800">
                <a:latin typeface="+mn-lt"/>
              </a:defRPr>
            </a:lvl1pPr>
            <a:lvl2pPr indent="-284400">
              <a:defRPr sz="1800">
                <a:latin typeface="+mn-lt"/>
              </a:defRPr>
            </a:lvl2pPr>
            <a:lvl3pPr indent="-230400">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 name="Content Placeholder 2"/>
          <p:cNvSpPr>
            <a:spLocks noGrp="1"/>
          </p:cNvSpPr>
          <p:nvPr>
            <p:ph sz="quarter" idx="14"/>
          </p:nvPr>
        </p:nvSpPr>
        <p:spPr>
          <a:xfrm>
            <a:off x="457200" y="2392649"/>
            <a:ext cx="8229600" cy="739698"/>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5"/>
          </p:nvPr>
        </p:nvSpPr>
        <p:spPr>
          <a:xfrm>
            <a:off x="454672" y="3335803"/>
            <a:ext cx="8232128" cy="813243"/>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7"/>
          </p:nvPr>
        </p:nvSpPr>
        <p:spPr>
          <a:xfrm>
            <a:off x="457200" y="4362943"/>
            <a:ext cx="8232128" cy="693152"/>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8"/>
          </p:nvPr>
        </p:nvSpPr>
        <p:spPr>
          <a:xfrm>
            <a:off x="457200" y="5297488"/>
            <a:ext cx="8232128" cy="659559"/>
          </a:xfrm>
        </p:spPr>
        <p:txBody>
          <a:bodyPr/>
          <a:lstStyle>
            <a:lvl1pPr indent="-255600">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53875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Five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8" name="Content Placeholder 7"/>
          <p:cNvSpPr>
            <a:spLocks noGrp="1"/>
          </p:cNvSpPr>
          <p:nvPr>
            <p:ph sz="quarter" idx="16"/>
          </p:nvPr>
        </p:nvSpPr>
        <p:spPr>
          <a:xfrm>
            <a:off x="457200" y="1555749"/>
            <a:ext cx="3730239" cy="676464"/>
          </a:xfrm>
        </p:spPr>
        <p:txBody>
          <a:bodyPr/>
          <a:lstStyle>
            <a:lvl1pPr indent="-255600">
              <a:defRPr sz="1800">
                <a:latin typeface="+mn-lt"/>
              </a:defRPr>
            </a:lvl1pPr>
            <a:lvl2pPr indent="-284400">
              <a:defRPr sz="1800">
                <a:latin typeface="+mn-lt"/>
              </a:defRPr>
            </a:lvl2pPr>
            <a:lvl3pPr indent="-230400">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3" name="Content Placeholder 2"/>
          <p:cNvSpPr>
            <a:spLocks noGrp="1"/>
          </p:cNvSpPr>
          <p:nvPr>
            <p:ph sz="quarter" idx="14"/>
          </p:nvPr>
        </p:nvSpPr>
        <p:spPr>
          <a:xfrm>
            <a:off x="457200" y="2392649"/>
            <a:ext cx="3730239" cy="701761"/>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5"/>
          </p:nvPr>
        </p:nvSpPr>
        <p:spPr>
          <a:xfrm>
            <a:off x="454672" y="3254847"/>
            <a:ext cx="3732767" cy="710402"/>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7"/>
          </p:nvPr>
        </p:nvSpPr>
        <p:spPr>
          <a:xfrm>
            <a:off x="454672" y="4125687"/>
            <a:ext cx="3732767" cy="711234"/>
          </a:xfrm>
        </p:spPr>
        <p:txBody>
          <a:bodyPr/>
          <a:lstStyle>
            <a:lvl1pPr indent="-255600">
              <a:defRPr sz="1800">
                <a:latin typeface="+mn-lt"/>
              </a:defRPr>
            </a:lvl1pPr>
            <a:lvl2pPr indent="-284400">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8"/>
          </p:nvPr>
        </p:nvSpPr>
        <p:spPr>
          <a:xfrm>
            <a:off x="457200" y="4997360"/>
            <a:ext cx="3730239" cy="659956"/>
          </a:xfrm>
        </p:spPr>
        <p:txBody>
          <a:bodyPr/>
          <a:lstStyle>
            <a:lvl1pPr indent="-255600">
              <a:defRPr sz="1800">
                <a:latin typeface="+mn-lt"/>
              </a:defRPr>
            </a:lvl1pPr>
            <a:lvl2pPr>
              <a:defRPr sz="1800">
                <a:latin typeface="+mn-lt"/>
              </a:defRPr>
            </a:lvl2pPr>
            <a:lvl3pPr>
              <a:defRPr sz="1800">
                <a:latin typeface="+mn-lt"/>
              </a:defRPr>
            </a:lvl3pPr>
            <a:lvl4pPr>
              <a:defRPr sz="18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956561" y="1555750"/>
            <a:ext cx="3730239" cy="676463"/>
          </a:xfrm>
        </p:spPr>
        <p:txBody>
          <a:bodyPr/>
          <a:lstStyle>
            <a:lvl1pPr>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956561" y="2392363"/>
            <a:ext cx="3733414" cy="702047"/>
          </a:xfrm>
        </p:spPr>
        <p:txBody>
          <a:bodyPr/>
          <a:lstStyle>
            <a:lvl1pPr>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956561" y="3254848"/>
            <a:ext cx="3730239" cy="710402"/>
          </a:xfrm>
        </p:spPr>
        <p:txBody>
          <a:bodyPr/>
          <a:lstStyle>
            <a:lvl1pPr indent="-255600">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956561" y="4125688"/>
            <a:ext cx="3730239" cy="711233"/>
          </a:xfrm>
        </p:spPr>
        <p:txBody>
          <a:bodyPr/>
          <a:lstStyle>
            <a:lvl1pPr indent="-255600">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6" name="Content Placeholder 15"/>
          <p:cNvSpPr>
            <a:spLocks noGrp="1"/>
          </p:cNvSpPr>
          <p:nvPr>
            <p:ph sz="quarter" idx="23"/>
          </p:nvPr>
        </p:nvSpPr>
        <p:spPr>
          <a:xfrm>
            <a:off x="4956562" y="4997359"/>
            <a:ext cx="3733414" cy="736869"/>
          </a:xfrm>
        </p:spPr>
        <p:txBody>
          <a:bodyPr/>
          <a:lstStyle>
            <a:lvl1pPr indent="-255600">
              <a:defRPr sz="1800">
                <a:latin typeface="+mn-lt"/>
              </a:defRPr>
            </a:lvl1pPr>
            <a:lvl2pPr indent="-284400">
              <a:defRPr sz="1800">
                <a:latin typeface="+mn-lt"/>
              </a:defRPr>
            </a:lvl2pPr>
            <a:lvl3pPr indent="-230400">
              <a:defRPr sz="1800">
                <a:latin typeface="+mn-lt"/>
              </a:defRPr>
            </a:lvl3pPr>
            <a:lvl4pPr indent="-230400">
              <a:defRPr sz="1800">
                <a:latin typeface="+mn-lt"/>
              </a:defRPr>
            </a:lvl4pPr>
            <a:lvl5pPr indent="-230400">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0363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574562"/>
            <a:ext cx="8229600" cy="4428411"/>
          </a:xfrm>
          <a:prstGeom prst="rect">
            <a:avLst/>
          </a:prstGeom>
          <a:noFill/>
          <a:ln>
            <a:noFill/>
          </a:ln>
        </p:spPr>
        <p:txBody>
          <a:bodyPr lIns="0" tIns="0" rIns="0" bIns="0"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8">
            <a:alphaModFix/>
          </a:blip>
          <a:srcRect/>
          <a:stretch/>
        </p:blipFill>
        <p:spPr>
          <a:xfrm>
            <a:off x="443972" y="6429709"/>
            <a:ext cx="917999" cy="279914"/>
          </a:xfrm>
          <a:prstGeom prst="rect">
            <a:avLst/>
          </a:prstGeom>
          <a:noFill/>
          <a:ln>
            <a:noFill/>
          </a:ln>
        </p:spPr>
      </p:pic>
      <p:sp>
        <p:nvSpPr>
          <p:cNvPr id="2" name="Footer Placeholder 1">
            <a:extLst>
              <a:ext uri="{FF2B5EF4-FFF2-40B4-BE49-F238E27FC236}">
                <a16:creationId xmlns:a16="http://schemas.microsoft.com/office/drawing/2014/main" id="{7B8A108E-B0AF-4869-B5B8-3D3BB7BC725E}"/>
              </a:ext>
            </a:extLst>
          </p:cNvPr>
          <p:cNvSpPr>
            <a:spLocks noGrp="1"/>
          </p:cNvSpPr>
          <p:nvPr>
            <p:ph type="ftr" sz="quarter" idx="3"/>
          </p:nvPr>
        </p:nvSpPr>
        <p:spPr>
          <a:xfrm>
            <a:off x="457200" y="6028611"/>
            <a:ext cx="8229600" cy="200549"/>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9" name="Text Placeholder 5"/>
          <p:cNvSpPr txBox="1">
            <a:spLocks/>
          </p:cNvSpPr>
          <p:nvPr userDrawn="1"/>
        </p:nvSpPr>
        <p:spPr>
          <a:xfrm>
            <a:off x="2650837" y="6438783"/>
            <a:ext cx="6035070" cy="419217"/>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IN"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spTree>
  </p:cSld>
  <p:clrMap bg1="lt1" tx1="dk1" bg2="dk2" tx2="lt2" accent1="accent1" accent2="accent2" accent3="accent3" accent4="accent4" accent5="accent5" accent6="accent6" hlink="hlink" folHlink="folHlink"/>
  <p:sldLayoutIdLst>
    <p:sldLayoutId id="2147483682" r:id="rId1"/>
    <p:sldLayoutId id="2147483675" r:id="rId2"/>
    <p:sldLayoutId id="2147483689" r:id="rId3"/>
    <p:sldLayoutId id="2147483650" r:id="rId4"/>
    <p:sldLayoutId id="2147483679" r:id="rId5"/>
    <p:sldLayoutId id="2147483677" r:id="rId6"/>
    <p:sldLayoutId id="2147483678" r:id="rId7"/>
    <p:sldLayoutId id="2147483687" r:id="rId8"/>
    <p:sldLayoutId id="2147483686" r:id="rId9"/>
    <p:sldLayoutId id="2147483688" r:id="rId10"/>
    <p:sldLayoutId id="2147483681" r:id="rId11"/>
    <p:sldLayoutId id="2147483671" r:id="rId12"/>
    <p:sldLayoutId id="2147483680" r:id="rId13"/>
    <p:sldLayoutId id="2147483690" r:id="rId14"/>
    <p:sldLayoutId id="2147483656" r:id="rId15"/>
    <p:sldLayoutId id="214748368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1575987149"/>
      </p:ext>
    </p:extLst>
  </p:cSld>
  <p:clrMap bg1="lt1" tx1="dk1" bg2="dk2" tx2="lt2" accent1="accent1" accent2="accent2" accent3="accent3" accent4="accent4" accent5="accent5" accent6="accent6" hlink="hlink" folHlink="folHlink"/>
  <p:sldLayoutIdLst>
    <p:sldLayoutId id="214748368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oleObject" Target="../embeddings/oleObject5.bin"/><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1.wmf"/><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wmf"/><Relationship Id="rId5" Type="http://schemas.openxmlformats.org/officeDocument/2006/relationships/oleObject" Target="../embeddings/oleObject10.bin"/><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4.wmf"/><Relationship Id="rId5" Type="http://schemas.openxmlformats.org/officeDocument/2006/relationships/oleObject" Target="../embeddings/oleObject12.bin"/><Relationship Id="rId4" Type="http://schemas.openxmlformats.org/officeDocument/2006/relationships/image" Target="../media/image23.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6.wmf"/><Relationship Id="rId5" Type="http://schemas.openxmlformats.org/officeDocument/2006/relationships/oleObject" Target="../embeddings/oleObject14.bin"/><Relationship Id="rId4" Type="http://schemas.openxmlformats.org/officeDocument/2006/relationships/image" Target="../media/image23.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5.bin"/><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6.bin"/><Relationship Id="rId1" Type="http://schemas.openxmlformats.org/officeDocument/2006/relationships/slideLayout" Target="../slideLayouts/slideLayout5.xml"/><Relationship Id="rId5" Type="http://schemas.openxmlformats.org/officeDocument/2006/relationships/image" Target="../media/image32.wmf"/><Relationship Id="rId4"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18.bin"/><Relationship Id="rId1" Type="http://schemas.openxmlformats.org/officeDocument/2006/relationships/slideLayout" Target="../slideLayouts/slideLayout2.xml"/><Relationship Id="rId5" Type="http://schemas.openxmlformats.org/officeDocument/2006/relationships/image" Target="../media/image43.wmf"/><Relationship Id="rId4" Type="http://schemas.openxmlformats.org/officeDocument/2006/relationships/oleObject" Target="../embeddings/oleObject19.bin"/></Relationships>
</file>

<file path=ppt/slides/_rels/slide5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0.bin"/><Relationship Id="rId1" Type="http://schemas.openxmlformats.org/officeDocument/2006/relationships/slideLayout" Target="../slideLayouts/slideLayout4.xml"/><Relationship Id="rId5" Type="http://schemas.openxmlformats.org/officeDocument/2006/relationships/image" Target="../media/image45.wmf"/><Relationship Id="rId4" Type="http://schemas.openxmlformats.org/officeDocument/2006/relationships/oleObject" Target="../embeddings/oleObject21.bin"/></Relationships>
</file>

<file path=ppt/slides/_rels/slide5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8.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8707" cy="984808"/>
          </a:xfrm>
        </p:spPr>
        <p:txBody>
          <a:bodyPr anchor="ctr"/>
          <a:lstStyle/>
          <a:p>
            <a:r>
              <a:rPr lang="en-US"/>
              <a:t>Microeconomics</a:t>
            </a:r>
            <a:endParaRPr lang="en-US" dirty="0">
              <a:cs typeface="Times New Roman" panose="02020603050405020304" pitchFamily="18" charset="0"/>
            </a:endParaRPr>
          </a:p>
        </p:txBody>
      </p:sp>
      <p:sp>
        <p:nvSpPr>
          <p:cNvPr id="3" name="Text Placeholder 2"/>
          <p:cNvSpPr>
            <a:spLocks noGrp="1"/>
          </p:cNvSpPr>
          <p:nvPr>
            <p:ph type="body" idx="1"/>
          </p:nvPr>
        </p:nvSpPr>
        <p:spPr>
          <a:xfrm>
            <a:off x="457200" y="1307640"/>
            <a:ext cx="8229600" cy="369870"/>
          </a:xfrm>
        </p:spPr>
        <p:txBody>
          <a:bodyPr anchor="ctr"/>
          <a:lstStyle/>
          <a:p>
            <a:r>
              <a:rPr lang="en-US" dirty="0">
                <a:solidFill>
                  <a:schemeClr val="tx2"/>
                </a:solidFill>
                <a:latin typeface="+mn-lt"/>
              </a:rPr>
              <a:t>Eighth Edition</a:t>
            </a:r>
          </a:p>
        </p:txBody>
      </p:sp>
      <p:sp>
        <p:nvSpPr>
          <p:cNvPr id="4" name="Text Placeholder 3"/>
          <p:cNvSpPr>
            <a:spLocks noGrp="1"/>
          </p:cNvSpPr>
          <p:nvPr>
            <p:ph type="body" idx="2"/>
          </p:nvPr>
        </p:nvSpPr>
        <p:spPr>
          <a:xfrm>
            <a:off x="5029200" y="2346384"/>
            <a:ext cx="3814010" cy="905769"/>
          </a:xfrm>
        </p:spPr>
        <p:txBody>
          <a:bodyPr/>
          <a:lstStyle/>
          <a:p>
            <a:pPr lvl="0" algn="ctr"/>
            <a:r>
              <a:rPr lang="en-US" b="1" dirty="0">
                <a:latin typeface="+mn-lt"/>
              </a:rPr>
              <a:t>Chapter 6</a:t>
            </a:r>
          </a:p>
        </p:txBody>
      </p:sp>
      <p:sp>
        <p:nvSpPr>
          <p:cNvPr id="5" name="Text Placeholder 4"/>
          <p:cNvSpPr>
            <a:spLocks noGrp="1"/>
          </p:cNvSpPr>
          <p:nvPr>
            <p:ph type="body" idx="3"/>
          </p:nvPr>
        </p:nvSpPr>
        <p:spPr>
          <a:xfrm>
            <a:off x="5029199" y="3409978"/>
            <a:ext cx="3814011" cy="1352521"/>
          </a:xfrm>
        </p:spPr>
        <p:txBody>
          <a:bodyPr/>
          <a:lstStyle/>
          <a:p>
            <a:pPr lvl="0" algn="ctr">
              <a:buSzPts val="2200"/>
            </a:pPr>
            <a:r>
              <a:rPr lang="en-US" dirty="0">
                <a:latin typeface="+mn-lt"/>
              </a:rPr>
              <a:t>Elasticity: The Responsiveness of Demand and Supply</a:t>
            </a:r>
          </a:p>
        </p:txBody>
      </p:sp>
      <p:sp>
        <p:nvSpPr>
          <p:cNvPr id="6" name="Text Placeholder 5"/>
          <p:cNvSpPr>
            <a:spLocks noGrp="1"/>
          </p:cNvSpPr>
          <p:nvPr>
            <p:ph type="body" idx="13"/>
          </p:nvPr>
        </p:nvSpPr>
        <p:spPr>
          <a:xfrm>
            <a:off x="2650837" y="6438783"/>
            <a:ext cx="6035070" cy="419217"/>
          </a:xfrm>
        </p:spPr>
        <p:txBody>
          <a:bodyPr anchor="ctr"/>
          <a:lstStyle/>
          <a:p>
            <a:pPr algn="r"/>
            <a:r>
              <a:rPr lang="en-IN" altLang="en-US" sz="1200" dirty="0">
                <a:solidFill>
                  <a:schemeClr val="tx1"/>
                </a:solidFill>
                <a:latin typeface="Verdana"/>
                <a:ea typeface="Verdana" panose="020B0604030504040204" pitchFamily="34" charset="0"/>
                <a:cs typeface="Verdana" panose="020B0604030504040204" pitchFamily="34" charset="0"/>
              </a:rPr>
              <a:t>Copyright © 2021, 2019, 2017 Pearson Education, Inc. All Rights Reserved</a:t>
            </a:r>
          </a:p>
        </p:txBody>
      </p:sp>
      <p:pic>
        <p:nvPicPr>
          <p:cNvPr id="8" name="Picture 7" descr="Front Cover: Microeconomics Eighth Edition by Hubbard and O'Brien."/>
          <p:cNvPicPr>
            <a:picLocks/>
          </p:cNvPicPr>
          <p:nvPr/>
        </p:nvPicPr>
        <p:blipFill rotWithShape="1">
          <a:blip r:embed="rId3">
            <a:extLst>
              <a:ext uri="{28A0092B-C50C-407E-A947-70E740481C1C}">
                <a14:useLocalDpi xmlns:a14="http://schemas.microsoft.com/office/drawing/2010/main" val="0"/>
              </a:ext>
            </a:extLst>
          </a:blip>
          <a:srcRect l="505" t="1363" r="1005" b="11772"/>
          <a:stretch/>
        </p:blipFill>
        <p:spPr>
          <a:xfrm>
            <a:off x="590254" y="1751333"/>
            <a:ext cx="3648456" cy="4617720"/>
          </a:xfrm>
          <a:prstGeom prst="rect">
            <a:avLst/>
          </a:prstGeom>
          <a:ln w="28575">
            <a:solidFill>
              <a:schemeClr val="tx1"/>
            </a:solidFill>
          </a:ln>
        </p:spPr>
      </p:pic>
    </p:spTree>
    <p:extLst>
      <p:ext uri="{BB962C8B-B14F-4D97-AF65-F5344CB8AC3E}">
        <p14:creationId xmlns:p14="http://schemas.microsoft.com/office/powerpoint/2010/main" val="407457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24158" cy="1097279"/>
          </a:xfrm>
        </p:spPr>
        <p:txBody>
          <a:bodyPr/>
          <a:lstStyle/>
          <a:p>
            <a:r>
              <a:rPr lang="en-US" sz="3400" dirty="0"/>
              <a:t>Calculating Price Elasticity of Demand </a:t>
            </a:r>
            <a:r>
              <a:rPr lang="en-US" sz="2000" b="0" dirty="0"/>
              <a:t>(1 of 3)</a:t>
            </a:r>
            <a:endParaRPr lang="en-IN" sz="2000" dirty="0"/>
          </a:p>
        </p:txBody>
      </p:sp>
      <p:sp>
        <p:nvSpPr>
          <p:cNvPr id="3" name="Content Placeholder 2"/>
          <p:cNvSpPr>
            <a:spLocks noGrp="1"/>
          </p:cNvSpPr>
          <p:nvPr>
            <p:ph sz="quarter" idx="13"/>
          </p:nvPr>
        </p:nvSpPr>
        <p:spPr>
          <a:xfrm>
            <a:off x="457200" y="1556327"/>
            <a:ext cx="8091577" cy="1894240"/>
          </a:xfrm>
        </p:spPr>
        <p:txBody>
          <a:bodyPr/>
          <a:lstStyle/>
          <a:p>
            <a:pPr marL="0" lvl="0" indent="0">
              <a:spcBef>
                <a:spcPts val="0"/>
              </a:spcBef>
              <a:buSzPts val="2200"/>
              <a:buNone/>
            </a:pPr>
            <a:r>
              <a:rPr lang="en-US" sz="2000" dirty="0"/>
              <a:t>At your grocery store, you cut the price of Coca-Cola from $1.50 per bottle to $1.30 per bottle. Coca-Cola sales went up from 2,000 to 2,500 gallons per day, as on demand curve </a:t>
            </a:r>
            <a:r>
              <a:rPr lang="en-US" sz="2000" i="1" dirty="0"/>
              <a:t>D</a:t>
            </a:r>
            <a:r>
              <a:rPr lang="en-US" sz="2000" baseline="-25000" dirty="0"/>
              <a:t>1</a:t>
            </a:r>
            <a:r>
              <a:rPr lang="en-US" sz="2000" dirty="0"/>
              <a:t>.</a:t>
            </a:r>
          </a:p>
          <a:p>
            <a:pPr marL="0" lvl="0" indent="0">
              <a:buSzPts val="2200"/>
              <a:buNone/>
            </a:pPr>
            <a:r>
              <a:rPr lang="en-US" sz="2000" dirty="0"/>
              <a:t>To calculate this price elasticity, we first need the average quantity and price:</a:t>
            </a:r>
          </a:p>
        </p:txBody>
      </p:sp>
      <p:graphicFrame>
        <p:nvGraphicFramePr>
          <p:cNvPr id="4" name="Object 3" descr="Average Quantity equals 2,000 plus 2,500 all over 2 equals 2,250."/>
          <p:cNvGraphicFramePr>
            <a:graphicFrameLocks noChangeAspect="1"/>
          </p:cNvGraphicFramePr>
          <p:nvPr>
            <p:extLst>
              <p:ext uri="{D42A27DB-BD31-4B8C-83A1-F6EECF244321}">
                <p14:modId xmlns:p14="http://schemas.microsoft.com/office/powerpoint/2010/main" val="3733643242"/>
              </p:ext>
            </p:extLst>
          </p:nvPr>
        </p:nvGraphicFramePr>
        <p:xfrm>
          <a:off x="490559" y="3663856"/>
          <a:ext cx="4555055" cy="622488"/>
        </p:xfrm>
        <a:graphic>
          <a:graphicData uri="http://schemas.openxmlformats.org/presentationml/2006/ole">
            <mc:AlternateContent xmlns:mc="http://schemas.openxmlformats.org/markup-compatibility/2006">
              <mc:Choice xmlns:v="urn:schemas-microsoft-com:vml" Requires="v">
                <p:oleObj name="Equation" r:id="rId3" imgW="2882880" imgH="393480" progId="Equation.DSMT4">
                  <p:embed/>
                </p:oleObj>
              </mc:Choice>
              <mc:Fallback>
                <p:oleObj name="Equation" r:id="rId3" imgW="2882880" imgH="393480" progId="Equation.DSMT4">
                  <p:embed/>
                  <p:pic>
                    <p:nvPicPr>
                      <p:cNvPr id="4" name="Object 3" descr="Average Quantity equals 2,000 plus 2,500 all over 2 equals 2,250."/>
                      <p:cNvPicPr/>
                      <p:nvPr/>
                    </p:nvPicPr>
                    <p:blipFill>
                      <a:blip r:embed="rId4"/>
                      <a:stretch>
                        <a:fillRect/>
                      </a:stretch>
                    </p:blipFill>
                    <p:spPr>
                      <a:xfrm>
                        <a:off x="490559" y="3663856"/>
                        <a:ext cx="4555055" cy="622488"/>
                      </a:xfrm>
                      <a:prstGeom prst="rect">
                        <a:avLst/>
                      </a:prstGeom>
                    </p:spPr>
                  </p:pic>
                </p:oleObj>
              </mc:Fallback>
            </mc:AlternateContent>
          </a:graphicData>
        </a:graphic>
      </p:graphicFrame>
      <p:graphicFrame>
        <p:nvGraphicFramePr>
          <p:cNvPr id="5" name="Object 4" descr="Average Price equals 1.50 dollars plus 1.30 dollars all over 2 equals 1.40 dollars."/>
          <p:cNvGraphicFramePr>
            <a:graphicFrameLocks noChangeAspect="1"/>
          </p:cNvGraphicFramePr>
          <p:nvPr>
            <p:extLst>
              <p:ext uri="{D42A27DB-BD31-4B8C-83A1-F6EECF244321}">
                <p14:modId xmlns:p14="http://schemas.microsoft.com/office/powerpoint/2010/main" val="3595480780"/>
              </p:ext>
            </p:extLst>
          </p:nvPr>
        </p:nvGraphicFramePr>
        <p:xfrm>
          <a:off x="815145" y="4527550"/>
          <a:ext cx="4216400" cy="635000"/>
        </p:xfrm>
        <a:graphic>
          <a:graphicData uri="http://schemas.openxmlformats.org/presentationml/2006/ole">
            <mc:AlternateContent xmlns:mc="http://schemas.openxmlformats.org/markup-compatibility/2006">
              <mc:Choice xmlns:v="urn:schemas-microsoft-com:vml" Requires="v">
                <p:oleObj name="Equation" r:id="rId5" imgW="2616120" imgH="393480" progId="Equation.DSMT4">
                  <p:embed/>
                </p:oleObj>
              </mc:Choice>
              <mc:Fallback>
                <p:oleObj name="Equation" r:id="rId5" imgW="2616120" imgH="393480" progId="Equation.DSMT4">
                  <p:embed/>
                  <p:pic>
                    <p:nvPicPr>
                      <p:cNvPr id="5" name="Object 4" descr="Average Price equals 1.50 dollars plus 1.30 dollars all over 2 equals 1.40 dollars."/>
                      <p:cNvPicPr/>
                      <p:nvPr/>
                    </p:nvPicPr>
                    <p:blipFill>
                      <a:blip r:embed="rId6"/>
                      <a:stretch>
                        <a:fillRect/>
                      </a:stretch>
                    </p:blipFill>
                    <p:spPr>
                      <a:xfrm>
                        <a:off x="815145" y="4527550"/>
                        <a:ext cx="4216400" cy="635000"/>
                      </a:xfrm>
                      <a:prstGeom prst="rect">
                        <a:avLst/>
                      </a:prstGeom>
                    </p:spPr>
                  </p:pic>
                </p:oleObj>
              </mc:Fallback>
            </mc:AlternateContent>
          </a:graphicData>
        </a:graphic>
      </p:graphicFrame>
      <p:pic>
        <p:nvPicPr>
          <p:cNvPr id="8" name="Picture 7" descr="A graph depicts the elastic and inelastic demand, using 2 liter bottles of Coca Cola as an example. For long description in Notes pane, press F6."/>
          <p:cNvPicPr>
            <a:picLocks noChangeAspect="1"/>
          </p:cNvPicPr>
          <p:nvPr/>
        </p:nvPicPr>
        <p:blipFill>
          <a:blip r:embed="rId7"/>
          <a:stretch>
            <a:fillRect/>
          </a:stretch>
        </p:blipFill>
        <p:spPr>
          <a:xfrm>
            <a:off x="5479583" y="3628782"/>
            <a:ext cx="3395766" cy="2737341"/>
          </a:xfrm>
          <a:prstGeom prst="rect">
            <a:avLst/>
          </a:prstGeom>
        </p:spPr>
      </p:pic>
    </p:spTree>
    <p:extLst>
      <p:ext uri="{BB962C8B-B14F-4D97-AF65-F5344CB8AC3E}">
        <p14:creationId xmlns:p14="http://schemas.microsoft.com/office/powerpoint/2010/main" val="4200446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50038" cy="1097279"/>
          </a:xfrm>
        </p:spPr>
        <p:txBody>
          <a:bodyPr/>
          <a:lstStyle/>
          <a:p>
            <a:r>
              <a:rPr lang="en-US" sz="3400" dirty="0"/>
              <a:t>Calculating Price Elasticity of Demand </a:t>
            </a:r>
            <a:r>
              <a:rPr lang="en-US" sz="2000" b="0" dirty="0"/>
              <a:t>(2 of 3)</a:t>
            </a:r>
            <a:endParaRPr lang="en-IN" sz="2000" dirty="0"/>
          </a:p>
        </p:txBody>
      </p:sp>
      <p:sp>
        <p:nvSpPr>
          <p:cNvPr id="6" name="Content Placeholder 5"/>
          <p:cNvSpPr>
            <a:spLocks noGrp="1"/>
          </p:cNvSpPr>
          <p:nvPr>
            <p:ph sz="quarter" idx="16"/>
          </p:nvPr>
        </p:nvSpPr>
        <p:spPr>
          <a:xfrm>
            <a:off x="457200" y="1555750"/>
            <a:ext cx="8232128" cy="402446"/>
          </a:xfrm>
        </p:spPr>
        <p:txBody>
          <a:bodyPr/>
          <a:lstStyle/>
          <a:p>
            <a:pPr marL="0" lvl="0" indent="0">
              <a:spcBef>
                <a:spcPts val="0"/>
              </a:spcBef>
              <a:buSzPts val="2200"/>
              <a:buNone/>
            </a:pPr>
            <a:r>
              <a:rPr lang="en-US" sz="2200" dirty="0"/>
              <a:t>Now calculate the percentage change in quantity and price:</a:t>
            </a:r>
          </a:p>
        </p:txBody>
      </p:sp>
      <p:graphicFrame>
        <p:nvGraphicFramePr>
          <p:cNvPr id="7" name="Object 6" descr="Percentage change in quantity demanded equals 2,500 minus 2000 all over 2,250, all times 100 equals 22.2 percent"/>
          <p:cNvGraphicFramePr>
            <a:graphicFrameLocks noChangeAspect="1"/>
          </p:cNvGraphicFramePr>
          <p:nvPr>
            <p:extLst>
              <p:ext uri="{D42A27DB-BD31-4B8C-83A1-F6EECF244321}">
                <p14:modId xmlns:p14="http://schemas.microsoft.com/office/powerpoint/2010/main" val="1523218441"/>
              </p:ext>
            </p:extLst>
          </p:nvPr>
        </p:nvGraphicFramePr>
        <p:xfrm>
          <a:off x="379413" y="2078038"/>
          <a:ext cx="8005762" cy="676275"/>
        </p:xfrm>
        <a:graphic>
          <a:graphicData uri="http://schemas.openxmlformats.org/presentationml/2006/ole">
            <mc:AlternateContent xmlns:mc="http://schemas.openxmlformats.org/markup-compatibility/2006">
              <mc:Choice xmlns:v="urn:schemas-microsoft-com:vml" Requires="v">
                <p:oleObj name="Equation" r:id="rId3" imgW="4965480" imgH="419040" progId="Equation.DSMT4">
                  <p:embed/>
                </p:oleObj>
              </mc:Choice>
              <mc:Fallback>
                <p:oleObj name="Equation" r:id="rId3" imgW="4965480" imgH="419040" progId="Equation.DSMT4">
                  <p:embed/>
                  <p:pic>
                    <p:nvPicPr>
                      <p:cNvPr id="7" name="Object 6" descr="Percentage change in quantity demanded equals 2,500 minus 2000 all over 2,250, all times 100 equals 22.2 percent"/>
                      <p:cNvPicPr/>
                      <p:nvPr/>
                    </p:nvPicPr>
                    <p:blipFill>
                      <a:blip r:embed="rId4"/>
                      <a:stretch>
                        <a:fillRect/>
                      </a:stretch>
                    </p:blipFill>
                    <p:spPr>
                      <a:xfrm>
                        <a:off x="379413" y="2078038"/>
                        <a:ext cx="8005762" cy="676275"/>
                      </a:xfrm>
                      <a:prstGeom prst="rect">
                        <a:avLst/>
                      </a:prstGeom>
                    </p:spPr>
                  </p:pic>
                </p:oleObj>
              </mc:Fallback>
            </mc:AlternateContent>
          </a:graphicData>
        </a:graphic>
      </p:graphicFrame>
      <p:graphicFrame>
        <p:nvGraphicFramePr>
          <p:cNvPr id="8" name="Object 7" descr="Percentage change in price equals 1.30 dollars minus 1.50 dollars all over 1.40 dollars times 100, equals minus 14.3 percent."/>
          <p:cNvGraphicFramePr>
            <a:graphicFrameLocks noChangeAspect="1"/>
          </p:cNvGraphicFramePr>
          <p:nvPr>
            <p:extLst>
              <p:ext uri="{D42A27DB-BD31-4B8C-83A1-F6EECF244321}">
                <p14:modId xmlns:p14="http://schemas.microsoft.com/office/powerpoint/2010/main" val="3413710088"/>
              </p:ext>
            </p:extLst>
          </p:nvPr>
        </p:nvGraphicFramePr>
        <p:xfrm>
          <a:off x="1971675" y="2809875"/>
          <a:ext cx="6511925" cy="654050"/>
        </p:xfrm>
        <a:graphic>
          <a:graphicData uri="http://schemas.openxmlformats.org/presentationml/2006/ole">
            <mc:AlternateContent xmlns:mc="http://schemas.openxmlformats.org/markup-compatibility/2006">
              <mc:Choice xmlns:v="urn:schemas-microsoft-com:vml" Requires="v">
                <p:oleObj name="Equation" r:id="rId5" imgW="4038480" imgH="406080" progId="Equation.DSMT4">
                  <p:embed/>
                </p:oleObj>
              </mc:Choice>
              <mc:Fallback>
                <p:oleObj name="Equation" r:id="rId5" imgW="4038480" imgH="406080" progId="Equation.DSMT4">
                  <p:embed/>
                  <p:pic>
                    <p:nvPicPr>
                      <p:cNvPr id="8" name="Object 7" descr="Percentage change in price equals 1.30 dollars minus 1.50 dollars all over 1.40 dollars times 100, equals minus 14.3 percent."/>
                      <p:cNvPicPr/>
                      <p:nvPr/>
                    </p:nvPicPr>
                    <p:blipFill>
                      <a:blip r:embed="rId6"/>
                      <a:stretch>
                        <a:fillRect/>
                      </a:stretch>
                    </p:blipFill>
                    <p:spPr>
                      <a:xfrm>
                        <a:off x="1971675" y="2809875"/>
                        <a:ext cx="6511925" cy="654050"/>
                      </a:xfrm>
                      <a:prstGeom prst="rect">
                        <a:avLst/>
                      </a:prstGeom>
                    </p:spPr>
                  </p:pic>
                </p:oleObj>
              </mc:Fallback>
            </mc:AlternateContent>
          </a:graphicData>
        </a:graphic>
      </p:graphicFrame>
      <p:sp>
        <p:nvSpPr>
          <p:cNvPr id="4" name="Content Placeholder 3"/>
          <p:cNvSpPr>
            <a:spLocks noGrp="1"/>
          </p:cNvSpPr>
          <p:nvPr>
            <p:ph sz="quarter" idx="14"/>
          </p:nvPr>
        </p:nvSpPr>
        <p:spPr>
          <a:xfrm>
            <a:off x="457200" y="3586736"/>
            <a:ext cx="4339087" cy="717065"/>
          </a:xfrm>
        </p:spPr>
        <p:txBody>
          <a:bodyPr/>
          <a:lstStyle/>
          <a:p>
            <a:pPr marL="0" lvl="0" indent="0">
              <a:spcBef>
                <a:spcPts val="0"/>
              </a:spcBef>
              <a:buSzPts val="2200"/>
              <a:buNone/>
            </a:pPr>
            <a:r>
              <a:rPr lang="en-US" sz="2200" dirty="0"/>
              <a:t>Then price elasticity of demand is the ratio of these two:</a:t>
            </a:r>
          </a:p>
        </p:txBody>
      </p:sp>
      <p:graphicFrame>
        <p:nvGraphicFramePr>
          <p:cNvPr id="10" name="Object 9" descr="Price elasticity of demand equals 22.2 percent over minus 14.3 percent equals minus 1.6."/>
          <p:cNvGraphicFramePr>
            <a:graphicFrameLocks noChangeAspect="1"/>
          </p:cNvGraphicFramePr>
          <p:nvPr>
            <p:extLst>
              <p:ext uri="{D42A27DB-BD31-4B8C-83A1-F6EECF244321}">
                <p14:modId xmlns:p14="http://schemas.microsoft.com/office/powerpoint/2010/main" val="2900092037"/>
              </p:ext>
            </p:extLst>
          </p:nvPr>
        </p:nvGraphicFramePr>
        <p:xfrm>
          <a:off x="473075" y="4416425"/>
          <a:ext cx="4687888" cy="635000"/>
        </p:xfrm>
        <a:graphic>
          <a:graphicData uri="http://schemas.openxmlformats.org/presentationml/2006/ole">
            <mc:AlternateContent xmlns:mc="http://schemas.openxmlformats.org/markup-compatibility/2006">
              <mc:Choice xmlns:v="urn:schemas-microsoft-com:vml" Requires="v">
                <p:oleObj name="Equation" r:id="rId7" imgW="2908080" imgH="393480" progId="Equation.DSMT4">
                  <p:embed/>
                </p:oleObj>
              </mc:Choice>
              <mc:Fallback>
                <p:oleObj name="Equation" r:id="rId7" imgW="2908080" imgH="393480" progId="Equation.DSMT4">
                  <p:embed/>
                  <p:pic>
                    <p:nvPicPr>
                      <p:cNvPr id="10" name="Object 9" descr="Price elasticity of demand equals 22.2 percent over minus 14.3 percent equals minus 1.6."/>
                      <p:cNvPicPr/>
                      <p:nvPr/>
                    </p:nvPicPr>
                    <p:blipFill>
                      <a:blip r:embed="rId8"/>
                      <a:stretch>
                        <a:fillRect/>
                      </a:stretch>
                    </p:blipFill>
                    <p:spPr>
                      <a:xfrm>
                        <a:off x="473075" y="4416425"/>
                        <a:ext cx="4687888" cy="635000"/>
                      </a:xfrm>
                      <a:prstGeom prst="rect">
                        <a:avLst/>
                      </a:prstGeom>
                    </p:spPr>
                  </p:pic>
                </p:oleObj>
              </mc:Fallback>
            </mc:AlternateContent>
          </a:graphicData>
        </a:graphic>
      </p:graphicFrame>
      <p:sp>
        <p:nvSpPr>
          <p:cNvPr id="5" name="Content Placeholder 4"/>
          <p:cNvSpPr>
            <a:spLocks noGrp="1"/>
          </p:cNvSpPr>
          <p:nvPr>
            <p:ph sz="quarter" idx="15"/>
          </p:nvPr>
        </p:nvSpPr>
        <p:spPr>
          <a:xfrm>
            <a:off x="457200" y="5167218"/>
            <a:ext cx="4502989" cy="1190445"/>
          </a:xfrm>
        </p:spPr>
        <p:txBody>
          <a:bodyPr/>
          <a:lstStyle/>
          <a:p>
            <a:pPr marL="0" lvl="0" indent="0">
              <a:spcBef>
                <a:spcPts val="0"/>
              </a:spcBef>
              <a:buSzPts val="2200"/>
              <a:buNone/>
            </a:pPr>
            <a:r>
              <a:rPr lang="en-US" sz="2200" dirty="0"/>
              <a:t>This is greater in absolute value than −1, So we say that demand in this range is price elastic.</a:t>
            </a:r>
          </a:p>
        </p:txBody>
      </p:sp>
      <p:pic>
        <p:nvPicPr>
          <p:cNvPr id="12" name="Picture 11" descr="A graph depicts the elastic and inelastic demand, using 2 liter bottles of Coca Cola as an example. For long description in Notes pane, press F6."/>
          <p:cNvPicPr>
            <a:picLocks noChangeAspect="1"/>
          </p:cNvPicPr>
          <p:nvPr/>
        </p:nvPicPr>
        <p:blipFill>
          <a:blip r:embed="rId9"/>
          <a:stretch>
            <a:fillRect/>
          </a:stretch>
        </p:blipFill>
        <p:spPr>
          <a:xfrm>
            <a:off x="5479583" y="3628782"/>
            <a:ext cx="3395766" cy="2737341"/>
          </a:xfrm>
          <a:prstGeom prst="rect">
            <a:avLst/>
          </a:prstGeom>
        </p:spPr>
      </p:pic>
    </p:spTree>
    <p:extLst>
      <p:ext uri="{BB962C8B-B14F-4D97-AF65-F5344CB8AC3E}">
        <p14:creationId xmlns:p14="http://schemas.microsoft.com/office/powerpoint/2010/main" val="34472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6927011" cy="1097279"/>
          </a:xfrm>
        </p:spPr>
        <p:txBody>
          <a:bodyPr/>
          <a:lstStyle/>
          <a:p>
            <a:r>
              <a:rPr lang="en-US" sz="3400" dirty="0"/>
              <a:t>Calculating Price Elasticity of Demand </a:t>
            </a:r>
            <a:r>
              <a:rPr lang="en-US" sz="2000" b="0" dirty="0"/>
              <a:t>(3 of 3)</a:t>
            </a:r>
            <a:endParaRPr lang="en-IN" sz="2000" dirty="0"/>
          </a:p>
        </p:txBody>
      </p:sp>
      <p:sp>
        <p:nvSpPr>
          <p:cNvPr id="8" name="Content Placeholder 7"/>
          <p:cNvSpPr>
            <a:spLocks noGrp="1"/>
          </p:cNvSpPr>
          <p:nvPr>
            <p:ph sz="quarter" idx="16"/>
          </p:nvPr>
        </p:nvSpPr>
        <p:spPr>
          <a:xfrm>
            <a:off x="457200" y="1555750"/>
            <a:ext cx="8232128" cy="835575"/>
          </a:xfrm>
        </p:spPr>
        <p:txBody>
          <a:bodyPr/>
          <a:lstStyle/>
          <a:p>
            <a:pPr marL="0" lvl="0" indent="0">
              <a:spcBef>
                <a:spcPts val="0"/>
              </a:spcBef>
              <a:buSzPts val="2200"/>
              <a:buNone/>
            </a:pPr>
            <a:r>
              <a:rPr lang="en-US" dirty="0"/>
              <a:t>What if quantity had only increased to 2,100 as in demand curve </a:t>
            </a:r>
            <a:r>
              <a:rPr lang="en-US" i="1" dirty="0"/>
              <a:t>D</a:t>
            </a:r>
            <a:r>
              <a:rPr lang="en-US" baseline="-25000" dirty="0"/>
              <a:t>2</a:t>
            </a:r>
            <a:r>
              <a:rPr lang="en-US" dirty="0"/>
              <a:t>?</a:t>
            </a:r>
          </a:p>
          <a:p>
            <a:pPr marL="0" lvl="0" indent="0">
              <a:spcBef>
                <a:spcPts val="1200"/>
              </a:spcBef>
              <a:buSzPts val="2200"/>
              <a:buNone/>
            </a:pPr>
            <a:r>
              <a:rPr lang="en-US" dirty="0"/>
              <a:t>Percentage change in price remains the same (−14.3%); however</a:t>
            </a:r>
          </a:p>
        </p:txBody>
      </p:sp>
      <p:graphicFrame>
        <p:nvGraphicFramePr>
          <p:cNvPr id="5" name="Object 4" descr="Percentage change in quantity demanded equals 2,100 minus 2000 all over 2,050, all times 100 equals 4.9 percent"/>
          <p:cNvGraphicFramePr>
            <a:graphicFrameLocks noChangeAspect="1"/>
          </p:cNvGraphicFramePr>
          <p:nvPr>
            <p:extLst>
              <p:ext uri="{D42A27DB-BD31-4B8C-83A1-F6EECF244321}">
                <p14:modId xmlns:p14="http://schemas.microsoft.com/office/powerpoint/2010/main" val="3198184514"/>
              </p:ext>
            </p:extLst>
          </p:nvPr>
        </p:nvGraphicFramePr>
        <p:xfrm>
          <a:off x="464232" y="2512105"/>
          <a:ext cx="7921625" cy="676275"/>
        </p:xfrm>
        <a:graphic>
          <a:graphicData uri="http://schemas.openxmlformats.org/presentationml/2006/ole">
            <mc:AlternateContent xmlns:mc="http://schemas.openxmlformats.org/markup-compatibility/2006">
              <mc:Choice xmlns:v="urn:schemas-microsoft-com:vml" Requires="v">
                <p:oleObj name="Equation" r:id="rId3" imgW="4914720" imgH="419040" progId="Equation.DSMT4">
                  <p:embed/>
                </p:oleObj>
              </mc:Choice>
              <mc:Fallback>
                <p:oleObj name="Equation" r:id="rId3" imgW="4914720" imgH="419040" progId="Equation.DSMT4">
                  <p:embed/>
                  <p:pic>
                    <p:nvPicPr>
                      <p:cNvPr id="5" name="Object 4" descr="Percentage change in quantity demanded equals 2,100 minus 2000 all over 2,050, all times 100 equals 4.9 percent"/>
                      <p:cNvPicPr/>
                      <p:nvPr/>
                    </p:nvPicPr>
                    <p:blipFill>
                      <a:blip r:embed="rId4"/>
                      <a:stretch>
                        <a:fillRect/>
                      </a:stretch>
                    </p:blipFill>
                    <p:spPr>
                      <a:xfrm>
                        <a:off x="464232" y="2512105"/>
                        <a:ext cx="7921625" cy="676275"/>
                      </a:xfrm>
                      <a:prstGeom prst="rect">
                        <a:avLst/>
                      </a:prstGeom>
                    </p:spPr>
                  </p:pic>
                </p:oleObj>
              </mc:Fallback>
            </mc:AlternateContent>
          </a:graphicData>
        </a:graphic>
      </p:graphicFrame>
      <p:sp>
        <p:nvSpPr>
          <p:cNvPr id="6" name="Content Placeholder 5"/>
          <p:cNvSpPr>
            <a:spLocks noGrp="1"/>
          </p:cNvSpPr>
          <p:nvPr>
            <p:ph sz="quarter" idx="14"/>
          </p:nvPr>
        </p:nvSpPr>
        <p:spPr>
          <a:xfrm>
            <a:off x="457200" y="3373677"/>
            <a:ext cx="4330460" cy="404693"/>
          </a:xfrm>
        </p:spPr>
        <p:txBody>
          <a:bodyPr/>
          <a:lstStyle/>
          <a:p>
            <a:pPr lvl="0" indent="-256032">
              <a:spcBef>
                <a:spcPts val="0"/>
              </a:spcBef>
              <a:buSzPts val="2000"/>
              <a:buNone/>
            </a:pPr>
            <a:r>
              <a:rPr lang="en-US" dirty="0"/>
              <a:t>So price elasticity of demand is now:</a:t>
            </a:r>
          </a:p>
        </p:txBody>
      </p:sp>
      <p:graphicFrame>
        <p:nvGraphicFramePr>
          <p:cNvPr id="9" name="Object 8" descr="Price elasticity of demand equals 4.9 percent over minus 14.3 percent equals minus 0.3."/>
          <p:cNvGraphicFramePr>
            <a:graphicFrameLocks noChangeAspect="1"/>
          </p:cNvGraphicFramePr>
          <p:nvPr>
            <p:extLst>
              <p:ext uri="{D42A27DB-BD31-4B8C-83A1-F6EECF244321}">
                <p14:modId xmlns:p14="http://schemas.microsoft.com/office/powerpoint/2010/main" val="1444109313"/>
              </p:ext>
            </p:extLst>
          </p:nvPr>
        </p:nvGraphicFramePr>
        <p:xfrm>
          <a:off x="406400" y="4203700"/>
          <a:ext cx="4749800" cy="635000"/>
        </p:xfrm>
        <a:graphic>
          <a:graphicData uri="http://schemas.openxmlformats.org/presentationml/2006/ole">
            <mc:AlternateContent xmlns:mc="http://schemas.openxmlformats.org/markup-compatibility/2006">
              <mc:Choice xmlns:v="urn:schemas-microsoft-com:vml" Requires="v">
                <p:oleObj name="Equation" r:id="rId5" imgW="2946240" imgH="393480" progId="Equation.DSMT4">
                  <p:embed/>
                </p:oleObj>
              </mc:Choice>
              <mc:Fallback>
                <p:oleObj name="Equation" r:id="rId5" imgW="2946240" imgH="393480" progId="Equation.DSMT4">
                  <p:embed/>
                  <p:pic>
                    <p:nvPicPr>
                      <p:cNvPr id="9" name="Object 8" descr="Price elasticity of demand equals 4.9 percent over minus 14.3 percent equals minus 0.3."/>
                      <p:cNvPicPr/>
                      <p:nvPr/>
                    </p:nvPicPr>
                    <p:blipFill>
                      <a:blip r:embed="rId6"/>
                      <a:stretch>
                        <a:fillRect/>
                      </a:stretch>
                    </p:blipFill>
                    <p:spPr>
                      <a:xfrm>
                        <a:off x="406400" y="4203700"/>
                        <a:ext cx="4749800" cy="635000"/>
                      </a:xfrm>
                      <a:prstGeom prst="rect">
                        <a:avLst/>
                      </a:prstGeom>
                    </p:spPr>
                  </p:pic>
                </p:oleObj>
              </mc:Fallback>
            </mc:AlternateContent>
          </a:graphicData>
        </a:graphic>
      </p:graphicFrame>
      <p:sp>
        <p:nvSpPr>
          <p:cNvPr id="7" name="Content Placeholder 6"/>
          <p:cNvSpPr>
            <a:spLocks noGrp="1"/>
          </p:cNvSpPr>
          <p:nvPr>
            <p:ph sz="quarter" idx="15"/>
          </p:nvPr>
        </p:nvSpPr>
        <p:spPr>
          <a:xfrm>
            <a:off x="457200" y="5217750"/>
            <a:ext cx="4330460" cy="794859"/>
          </a:xfrm>
        </p:spPr>
        <p:txBody>
          <a:bodyPr/>
          <a:lstStyle/>
          <a:p>
            <a:pPr marL="0" lvl="0" indent="0">
              <a:spcBef>
                <a:spcPts val="0"/>
              </a:spcBef>
              <a:buSzPts val="2200"/>
              <a:buNone/>
            </a:pPr>
            <a:r>
              <a:rPr lang="en-US" dirty="0"/>
              <a:t>This is smaller (in absolute value) than −1, so demand is inelastic.</a:t>
            </a:r>
          </a:p>
        </p:txBody>
      </p:sp>
      <p:pic>
        <p:nvPicPr>
          <p:cNvPr id="12" name="Picture 11" descr="A graph depicts the elastic and inelastic demand, using 2 liter bottles of Coca Cola as an example. For long description in Notes pane, press F6."/>
          <p:cNvPicPr>
            <a:picLocks noChangeAspect="1"/>
          </p:cNvPicPr>
          <p:nvPr/>
        </p:nvPicPr>
        <p:blipFill>
          <a:blip r:embed="rId7"/>
          <a:stretch>
            <a:fillRect/>
          </a:stretch>
        </p:blipFill>
        <p:spPr>
          <a:xfrm>
            <a:off x="5479583" y="3628782"/>
            <a:ext cx="3395766" cy="2737341"/>
          </a:xfrm>
          <a:prstGeom prst="rect">
            <a:avLst/>
          </a:prstGeom>
        </p:spPr>
      </p:pic>
    </p:spTree>
    <p:extLst>
      <p:ext uri="{BB962C8B-B14F-4D97-AF65-F5344CB8AC3E}">
        <p14:creationId xmlns:p14="http://schemas.microsoft.com/office/powerpoint/2010/main" val="334725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About Elasticity </a:t>
            </a:r>
            <a:r>
              <a:rPr lang="en-US" sz="2000" b="0" dirty="0"/>
              <a:t>(1 of 2)</a:t>
            </a:r>
            <a:endParaRPr lang="en-IN" sz="2000" dirty="0"/>
          </a:p>
        </p:txBody>
      </p:sp>
      <p:sp>
        <p:nvSpPr>
          <p:cNvPr id="6" name="Content Placeholder 5"/>
          <p:cNvSpPr>
            <a:spLocks noGrp="1"/>
          </p:cNvSpPr>
          <p:nvPr>
            <p:ph sz="quarter" idx="16"/>
          </p:nvPr>
        </p:nvSpPr>
        <p:spPr>
          <a:xfrm>
            <a:off x="457200" y="1555750"/>
            <a:ext cx="8232128" cy="1308220"/>
          </a:xfrm>
        </p:spPr>
        <p:txBody>
          <a:bodyPr/>
          <a:lstStyle/>
          <a:p>
            <a:pPr marL="0" lvl="0" indent="0">
              <a:spcBef>
                <a:spcPts val="0"/>
              </a:spcBef>
              <a:buSzPts val="2200"/>
              <a:buNone/>
            </a:pPr>
            <a:r>
              <a:rPr lang="en-US" sz="2200" dirty="0"/>
              <a:t>While slope and elasticity are not the same, they </a:t>
            </a:r>
            <a:r>
              <a:rPr lang="en-US" sz="2200" b="1" dirty="0"/>
              <a:t>are</a:t>
            </a:r>
            <a:r>
              <a:rPr lang="en-US" sz="2200" dirty="0"/>
              <a:t> related:</a:t>
            </a:r>
          </a:p>
          <a:p>
            <a:pPr marL="255600">
              <a:buSzPts val="2200"/>
            </a:pPr>
            <a:r>
              <a:rPr lang="en-US" sz="2200" dirty="0"/>
              <a:t>If two demand curves go through the same point, the one with the higher slope also has the higher (more negative) elasticity.</a:t>
            </a:r>
          </a:p>
        </p:txBody>
      </p:sp>
      <p:sp>
        <p:nvSpPr>
          <p:cNvPr id="4" name="Content Placeholder 3"/>
          <p:cNvSpPr>
            <a:spLocks noGrp="1"/>
          </p:cNvSpPr>
          <p:nvPr>
            <p:ph sz="quarter" idx="14"/>
          </p:nvPr>
        </p:nvSpPr>
        <p:spPr>
          <a:xfrm>
            <a:off x="457200" y="3095030"/>
            <a:ext cx="8048445" cy="1847905"/>
          </a:xfrm>
        </p:spPr>
        <p:txBody>
          <a:bodyPr/>
          <a:lstStyle/>
          <a:p>
            <a:pPr marL="0" lvl="0" indent="0">
              <a:buSzPts val="2200"/>
              <a:buNone/>
            </a:pPr>
            <a:r>
              <a:rPr lang="en-US" sz="2200" dirty="0"/>
              <a:t>A vertical demand curve means that quantity demanded does not change as price changes.</a:t>
            </a:r>
          </a:p>
          <a:p>
            <a:pPr marL="255600" lvl="0">
              <a:buSzPts val="2200"/>
            </a:pPr>
            <a:r>
              <a:rPr lang="en-US" sz="2200" dirty="0"/>
              <a:t>So elasticity is </a:t>
            </a:r>
            <a:r>
              <a:rPr lang="en-US" sz="2200" b="1" dirty="0"/>
              <a:t>zero</a:t>
            </a:r>
            <a:r>
              <a:rPr lang="en-US" sz="2200" i="1" dirty="0"/>
              <a:t>.</a:t>
            </a:r>
            <a:endParaRPr lang="en-US" sz="2200" dirty="0"/>
          </a:p>
          <a:p>
            <a:pPr marL="255600" lvl="0">
              <a:buSzPts val="2200"/>
            </a:pPr>
            <a:r>
              <a:rPr lang="en-US" sz="2200" dirty="0"/>
              <a:t>A vertical demand curve is </a:t>
            </a:r>
            <a:r>
              <a:rPr lang="en-US" sz="2200" b="1" dirty="0"/>
              <a:t>perfectly inelastic</a:t>
            </a:r>
            <a:r>
              <a:rPr lang="en-US" sz="2200" dirty="0"/>
              <a:t>.</a:t>
            </a:r>
          </a:p>
        </p:txBody>
      </p:sp>
      <p:sp>
        <p:nvSpPr>
          <p:cNvPr id="5" name="Content Placeholder 4"/>
          <p:cNvSpPr>
            <a:spLocks noGrp="1"/>
          </p:cNvSpPr>
          <p:nvPr>
            <p:ph sz="quarter" idx="15"/>
          </p:nvPr>
        </p:nvSpPr>
        <p:spPr>
          <a:xfrm>
            <a:off x="457200" y="5173995"/>
            <a:ext cx="8232128" cy="1131914"/>
          </a:xfrm>
        </p:spPr>
        <p:txBody>
          <a:bodyPr/>
          <a:lstStyle/>
          <a:p>
            <a:pPr marL="0" lvl="0" indent="0">
              <a:spcBef>
                <a:spcPts val="2700"/>
              </a:spcBef>
              <a:buSzPts val="2200"/>
              <a:buNone/>
            </a:pPr>
            <a:r>
              <a:rPr lang="en-US" sz="2200" b="1" dirty="0"/>
              <a:t>Perfectly inelastic demand</a:t>
            </a:r>
            <a:r>
              <a:rPr lang="en-US" sz="2200" dirty="0"/>
              <a:t>: The case where the quantity demanded is completely unresponsive to price and the price elasticity of demand equals zero.</a:t>
            </a:r>
          </a:p>
        </p:txBody>
      </p:sp>
    </p:spTree>
    <p:extLst>
      <p:ext uri="{BB962C8B-B14F-4D97-AF65-F5344CB8AC3E}">
        <p14:creationId xmlns:p14="http://schemas.microsoft.com/office/powerpoint/2010/main" val="383242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About Elasticity </a:t>
            </a:r>
            <a:r>
              <a:rPr lang="en-US" sz="2000" b="0" dirty="0"/>
              <a:t>(2 of 2)</a:t>
            </a:r>
            <a:endParaRPr lang="en-IN" sz="2000" dirty="0"/>
          </a:p>
        </p:txBody>
      </p:sp>
      <p:sp>
        <p:nvSpPr>
          <p:cNvPr id="4" name="Content Placeholder 3"/>
          <p:cNvSpPr>
            <a:spLocks noGrp="1"/>
          </p:cNvSpPr>
          <p:nvPr>
            <p:ph sz="quarter" idx="13"/>
          </p:nvPr>
        </p:nvSpPr>
        <p:spPr>
          <a:xfrm>
            <a:off x="457200" y="1556327"/>
            <a:ext cx="8229600" cy="1971878"/>
          </a:xfrm>
        </p:spPr>
        <p:txBody>
          <a:bodyPr/>
          <a:lstStyle/>
          <a:p>
            <a:pPr marL="0" lvl="0" indent="0">
              <a:spcBef>
                <a:spcPts val="0"/>
              </a:spcBef>
              <a:buSzPts val="2200"/>
              <a:buNone/>
            </a:pPr>
            <a:r>
              <a:rPr lang="en-US" sz="2400" dirty="0"/>
              <a:t>A horizontal demand curve means quantity demanded is infinitely responsive to price changes.</a:t>
            </a:r>
          </a:p>
          <a:p>
            <a:pPr marL="255600"/>
            <a:r>
              <a:rPr lang="en-US" sz="2400" dirty="0"/>
              <a:t>Elasticity is </a:t>
            </a:r>
            <a:r>
              <a:rPr lang="en-US" sz="2400" b="1" dirty="0"/>
              <a:t>infinite</a:t>
            </a:r>
            <a:r>
              <a:rPr lang="en-US" sz="2400" dirty="0"/>
              <a:t>.</a:t>
            </a:r>
          </a:p>
          <a:p>
            <a:pPr marL="255600"/>
            <a:r>
              <a:rPr lang="en-US" sz="2400" dirty="0"/>
              <a:t>A horizontal demand curve is </a:t>
            </a:r>
            <a:r>
              <a:rPr lang="en-US" sz="2400" b="1" dirty="0"/>
              <a:t>perfectly elastic</a:t>
            </a:r>
            <a:r>
              <a:rPr lang="en-US" sz="2400" dirty="0"/>
              <a:t>.</a:t>
            </a:r>
          </a:p>
        </p:txBody>
      </p:sp>
      <p:sp>
        <p:nvSpPr>
          <p:cNvPr id="5" name="Content Placeholder 4"/>
          <p:cNvSpPr>
            <a:spLocks noGrp="1"/>
          </p:cNvSpPr>
          <p:nvPr>
            <p:ph sz="quarter" idx="14"/>
          </p:nvPr>
        </p:nvSpPr>
        <p:spPr>
          <a:xfrm>
            <a:off x="457200" y="3726611"/>
            <a:ext cx="8229600" cy="2639683"/>
          </a:xfrm>
        </p:spPr>
        <p:txBody>
          <a:bodyPr/>
          <a:lstStyle/>
          <a:p>
            <a:pPr marL="0" lvl="0" indent="0">
              <a:buSzPts val="2200"/>
              <a:buNone/>
            </a:pPr>
            <a:r>
              <a:rPr lang="en-US" sz="2400" b="1" dirty="0"/>
              <a:t>Perfectly elastic demand</a:t>
            </a:r>
            <a:r>
              <a:rPr lang="en-US" sz="2400" dirty="0"/>
              <a:t>: The case where the quantity demanded is infinitely responsive to price and the price elasticity of demand equals infinity.</a:t>
            </a:r>
          </a:p>
          <a:p>
            <a:pPr marL="0" lvl="0" indent="0">
              <a:buSzPts val="2200"/>
              <a:buNone/>
            </a:pPr>
            <a:r>
              <a:rPr lang="en-US" sz="2400" dirty="0"/>
              <a:t>Another special case occurs when a decrease in price results in the same percentage increase in quantity demanded; in this case we say demand is </a:t>
            </a:r>
            <a:r>
              <a:rPr lang="en-US" sz="2400" b="1" dirty="0"/>
              <a:t>unit elastic</a:t>
            </a:r>
            <a:r>
              <a:rPr lang="en-US" sz="2400" dirty="0"/>
              <a:t>.</a:t>
            </a:r>
          </a:p>
        </p:txBody>
      </p:sp>
    </p:spTree>
    <p:extLst>
      <p:ext uri="{BB962C8B-B14F-4D97-AF65-F5344CB8AC3E}">
        <p14:creationId xmlns:p14="http://schemas.microsoft.com/office/powerpoint/2010/main" val="1567591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6.1 Summary of the Price Elasticity of Demand </a:t>
            </a:r>
            <a:r>
              <a:rPr lang="en-US" sz="2000" b="0" dirty="0"/>
              <a:t>(1 of 5)</a:t>
            </a:r>
            <a:endParaRPr lang="en-IN" sz="2000" dirty="0"/>
          </a:p>
        </p:txBody>
      </p:sp>
      <p:pic>
        <p:nvPicPr>
          <p:cNvPr id="6" name="Picture 5" descr="A graph is used to illustrate elastic demand. For long description in Notes pane, press F6."/>
          <p:cNvPicPr>
            <a:picLocks noChangeAspect="1"/>
          </p:cNvPicPr>
          <p:nvPr/>
        </p:nvPicPr>
        <p:blipFill>
          <a:blip r:embed="rId3"/>
          <a:stretch>
            <a:fillRect/>
          </a:stretch>
        </p:blipFill>
        <p:spPr>
          <a:xfrm>
            <a:off x="468313" y="1798400"/>
            <a:ext cx="8042697" cy="3261198"/>
          </a:xfrm>
          <a:prstGeom prst="rect">
            <a:avLst/>
          </a:prstGeom>
        </p:spPr>
      </p:pic>
    </p:spTree>
    <p:extLst>
      <p:ext uri="{BB962C8B-B14F-4D97-AF65-F5344CB8AC3E}">
        <p14:creationId xmlns:p14="http://schemas.microsoft.com/office/powerpoint/2010/main" val="3954127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6.1 Summary of the Price Elasticity of Demand </a:t>
            </a:r>
            <a:r>
              <a:rPr lang="en-US" sz="2000" b="0" dirty="0"/>
              <a:t>(2 of 5)</a:t>
            </a:r>
            <a:endParaRPr lang="en-IN" sz="2000" dirty="0"/>
          </a:p>
        </p:txBody>
      </p:sp>
      <p:pic>
        <p:nvPicPr>
          <p:cNvPr id="10" name="Picture 9" descr="A graph is used to illustrate inelastic demand. For long description in Notes pane, press F6."/>
          <p:cNvPicPr>
            <a:picLocks noChangeAspect="1"/>
          </p:cNvPicPr>
          <p:nvPr/>
        </p:nvPicPr>
        <p:blipFill>
          <a:blip r:embed="rId3"/>
          <a:stretch>
            <a:fillRect/>
          </a:stretch>
        </p:blipFill>
        <p:spPr>
          <a:xfrm>
            <a:off x="482331" y="1798400"/>
            <a:ext cx="8041321" cy="3115326"/>
          </a:xfrm>
          <a:prstGeom prst="rect">
            <a:avLst/>
          </a:prstGeom>
        </p:spPr>
      </p:pic>
    </p:spTree>
    <p:extLst>
      <p:ext uri="{BB962C8B-B14F-4D97-AF65-F5344CB8AC3E}">
        <p14:creationId xmlns:p14="http://schemas.microsoft.com/office/powerpoint/2010/main" val="338027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6.1 Summary of the Price Elasticity of Demand </a:t>
            </a:r>
            <a:r>
              <a:rPr lang="en-US" sz="2000" b="0" dirty="0"/>
              <a:t>(3 of 5)</a:t>
            </a:r>
            <a:endParaRPr lang="en-IN" sz="2000" dirty="0"/>
          </a:p>
        </p:txBody>
      </p:sp>
      <p:pic>
        <p:nvPicPr>
          <p:cNvPr id="9" name="Picture 8" descr="A graph is used to illustrate unit elastic demand. For long description in Notes pane, press F6."/>
          <p:cNvPicPr>
            <a:picLocks noChangeAspect="1"/>
          </p:cNvPicPr>
          <p:nvPr/>
        </p:nvPicPr>
        <p:blipFill>
          <a:blip r:embed="rId3"/>
          <a:stretch>
            <a:fillRect/>
          </a:stretch>
        </p:blipFill>
        <p:spPr>
          <a:xfrm>
            <a:off x="476939" y="1791628"/>
            <a:ext cx="8047417" cy="3188484"/>
          </a:xfrm>
          <a:prstGeom prst="rect">
            <a:avLst/>
          </a:prstGeom>
        </p:spPr>
      </p:pic>
    </p:spTree>
    <p:extLst>
      <p:ext uri="{BB962C8B-B14F-4D97-AF65-F5344CB8AC3E}">
        <p14:creationId xmlns:p14="http://schemas.microsoft.com/office/powerpoint/2010/main" val="1170629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6.1 Summary of the Price Elasticity of Demand </a:t>
            </a:r>
            <a:r>
              <a:rPr lang="en-US" sz="2000" b="0" dirty="0"/>
              <a:t>(4 of 5)</a:t>
            </a:r>
            <a:endParaRPr lang="en-IN" sz="2000" dirty="0"/>
          </a:p>
        </p:txBody>
      </p:sp>
      <p:pic>
        <p:nvPicPr>
          <p:cNvPr id="10" name="Picture 9" descr="A graph is used to illustrate perfectly elastic demand. For long description in Notes pane, press F6."/>
          <p:cNvPicPr>
            <a:picLocks noChangeAspect="1"/>
          </p:cNvPicPr>
          <p:nvPr/>
        </p:nvPicPr>
        <p:blipFill>
          <a:blip r:embed="rId3"/>
          <a:stretch>
            <a:fillRect/>
          </a:stretch>
        </p:blipFill>
        <p:spPr>
          <a:xfrm>
            <a:off x="482331" y="1790568"/>
            <a:ext cx="8041321" cy="2462997"/>
          </a:xfrm>
          <a:prstGeom prst="rect">
            <a:avLst/>
          </a:prstGeom>
        </p:spPr>
      </p:pic>
    </p:spTree>
    <p:extLst>
      <p:ext uri="{BB962C8B-B14F-4D97-AF65-F5344CB8AC3E}">
        <p14:creationId xmlns:p14="http://schemas.microsoft.com/office/powerpoint/2010/main" val="1203852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6.1 Summary of the Price Elasticity of Demand </a:t>
            </a:r>
            <a:r>
              <a:rPr lang="en-US" sz="2000" b="0" dirty="0"/>
              <a:t>(5 of 5)</a:t>
            </a:r>
            <a:endParaRPr lang="en-IN" sz="2000" dirty="0"/>
          </a:p>
        </p:txBody>
      </p:sp>
      <p:pic>
        <p:nvPicPr>
          <p:cNvPr id="7" name="Picture 6" descr="A graph is used to illustrate perfectly inelastic demand. For long description in Notes pane, press F6."/>
          <p:cNvPicPr>
            <a:picLocks noChangeAspect="1"/>
          </p:cNvPicPr>
          <p:nvPr/>
        </p:nvPicPr>
        <p:blipFill>
          <a:blip r:embed="rId3"/>
          <a:stretch>
            <a:fillRect/>
          </a:stretch>
        </p:blipFill>
        <p:spPr>
          <a:xfrm>
            <a:off x="482331" y="1798243"/>
            <a:ext cx="8041321" cy="3158002"/>
          </a:xfrm>
          <a:prstGeom prst="rect">
            <a:avLst/>
          </a:prstGeom>
        </p:spPr>
      </p:pic>
    </p:spTree>
    <p:extLst>
      <p:ext uri="{BB962C8B-B14F-4D97-AF65-F5344CB8AC3E}">
        <p14:creationId xmlns:p14="http://schemas.microsoft.com/office/powerpoint/2010/main" val="266150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Outline</a:t>
            </a:r>
          </a:p>
        </p:txBody>
      </p:sp>
      <p:sp>
        <p:nvSpPr>
          <p:cNvPr id="4" name="Content Placeholder 3"/>
          <p:cNvSpPr>
            <a:spLocks noGrp="1"/>
          </p:cNvSpPr>
          <p:nvPr>
            <p:ph sz="quarter" idx="13"/>
          </p:nvPr>
        </p:nvSpPr>
        <p:spPr>
          <a:xfrm>
            <a:off x="457199" y="1556326"/>
            <a:ext cx="8436429" cy="4467955"/>
          </a:xfrm>
        </p:spPr>
        <p:txBody>
          <a:bodyPr/>
          <a:lstStyle/>
          <a:p>
            <a:pPr marL="0" lvl="0" indent="0">
              <a:spcBef>
                <a:spcPts val="0"/>
              </a:spcBef>
              <a:buSzPts val="2200"/>
              <a:buNone/>
            </a:pPr>
            <a:r>
              <a:rPr lang="en-US" b="1" dirty="0">
                <a:solidFill>
                  <a:srgbClr val="007FA3"/>
                </a:solidFill>
              </a:rPr>
              <a:t>6.1</a:t>
            </a:r>
            <a:r>
              <a:rPr lang="en-US" b="1" dirty="0">
                <a:solidFill>
                  <a:srgbClr val="0070C0"/>
                </a:solidFill>
              </a:rPr>
              <a:t> </a:t>
            </a:r>
            <a:r>
              <a:rPr lang="en-US" dirty="0"/>
              <a:t>The Price Elasticity of Demand and Its Measurement</a:t>
            </a:r>
          </a:p>
          <a:p>
            <a:pPr marL="0" lvl="0" indent="0">
              <a:buSzPts val="2200"/>
              <a:buNone/>
            </a:pPr>
            <a:r>
              <a:rPr lang="en-US" b="1" dirty="0">
                <a:solidFill>
                  <a:srgbClr val="007FA3"/>
                </a:solidFill>
              </a:rPr>
              <a:t>6.2</a:t>
            </a:r>
            <a:r>
              <a:rPr lang="en-US" b="1" dirty="0">
                <a:solidFill>
                  <a:srgbClr val="0070C0"/>
                </a:solidFill>
              </a:rPr>
              <a:t> </a:t>
            </a:r>
            <a:r>
              <a:rPr lang="en-US" dirty="0"/>
              <a:t>The Determinants of the Price Elasticity of Demand</a:t>
            </a:r>
          </a:p>
          <a:p>
            <a:pPr marL="0" lvl="0" indent="0">
              <a:buSzPts val="2200"/>
              <a:buNone/>
            </a:pPr>
            <a:r>
              <a:rPr lang="en-US" b="1" dirty="0">
                <a:solidFill>
                  <a:srgbClr val="007FA3"/>
                </a:solidFill>
              </a:rPr>
              <a:t>6.3</a:t>
            </a:r>
            <a:r>
              <a:rPr lang="en-US" b="1" dirty="0">
                <a:solidFill>
                  <a:srgbClr val="0070C0"/>
                </a:solidFill>
              </a:rPr>
              <a:t> </a:t>
            </a:r>
            <a:r>
              <a:rPr lang="en-US" dirty="0"/>
              <a:t>The Relationship between Price Elasticity of Demand and Total Revenue</a:t>
            </a:r>
          </a:p>
          <a:p>
            <a:pPr marL="0" lvl="0" indent="0">
              <a:buSzPts val="2200"/>
              <a:buNone/>
            </a:pPr>
            <a:r>
              <a:rPr lang="en-US" b="1" dirty="0">
                <a:solidFill>
                  <a:srgbClr val="007FA3"/>
                </a:solidFill>
              </a:rPr>
              <a:t>6.4</a:t>
            </a:r>
            <a:r>
              <a:rPr lang="en-US" dirty="0">
                <a:solidFill>
                  <a:srgbClr val="0070C0"/>
                </a:solidFill>
              </a:rPr>
              <a:t> </a:t>
            </a:r>
            <a:r>
              <a:rPr lang="en-US" dirty="0"/>
              <a:t>Other Demand Elasticities</a:t>
            </a:r>
          </a:p>
          <a:p>
            <a:pPr marL="0" lvl="0" indent="0">
              <a:buSzPts val="2200"/>
              <a:buNone/>
            </a:pPr>
            <a:r>
              <a:rPr lang="en-US" b="1" dirty="0">
                <a:solidFill>
                  <a:srgbClr val="007FA3"/>
                </a:solidFill>
              </a:rPr>
              <a:t>6.5</a:t>
            </a:r>
            <a:r>
              <a:rPr lang="en-US" b="1" dirty="0">
                <a:solidFill>
                  <a:srgbClr val="0070C0"/>
                </a:solidFill>
              </a:rPr>
              <a:t> </a:t>
            </a:r>
            <a:r>
              <a:rPr lang="en-US" dirty="0"/>
              <a:t>Using Elasticity to Analyze the Disappearing Family Farm</a:t>
            </a:r>
          </a:p>
          <a:p>
            <a:pPr marL="0" lvl="0" indent="0">
              <a:buSzPts val="2200"/>
              <a:buNone/>
            </a:pPr>
            <a:r>
              <a:rPr lang="en-US" b="1" dirty="0">
                <a:solidFill>
                  <a:srgbClr val="007FA3"/>
                </a:solidFill>
              </a:rPr>
              <a:t>6.6</a:t>
            </a:r>
            <a:r>
              <a:rPr lang="en-US" b="1" dirty="0">
                <a:solidFill>
                  <a:srgbClr val="0070C0"/>
                </a:solidFill>
              </a:rPr>
              <a:t> </a:t>
            </a:r>
            <a:r>
              <a:rPr lang="en-US" dirty="0"/>
              <a:t>Price Elasticity of Supply and Its Measurement</a:t>
            </a:r>
          </a:p>
        </p:txBody>
      </p:sp>
    </p:spTree>
    <p:extLst>
      <p:ext uri="{BB962C8B-B14F-4D97-AF65-F5344CB8AC3E}">
        <p14:creationId xmlns:p14="http://schemas.microsoft.com/office/powerpoint/2010/main" val="1556100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Don’t Confuse “Inelastic” with “Perfectly Inelastic”</a:t>
            </a:r>
            <a:endParaRPr lang="en-IN" sz="3400" dirty="0"/>
          </a:p>
        </p:txBody>
      </p:sp>
      <p:sp>
        <p:nvSpPr>
          <p:cNvPr id="3" name="Content Placeholder 2"/>
          <p:cNvSpPr>
            <a:spLocks noGrp="1"/>
          </p:cNvSpPr>
          <p:nvPr>
            <p:ph sz="quarter" idx="13"/>
          </p:nvPr>
        </p:nvSpPr>
        <p:spPr>
          <a:xfrm>
            <a:off x="457200" y="1556327"/>
            <a:ext cx="8350370" cy="1190447"/>
          </a:xfrm>
        </p:spPr>
        <p:txBody>
          <a:bodyPr/>
          <a:lstStyle/>
          <a:p>
            <a:pPr marL="0" lvl="0" indent="0">
              <a:spcBef>
                <a:spcPts val="0"/>
              </a:spcBef>
              <a:buSzPts val="2200"/>
              <a:buNone/>
            </a:pPr>
            <a:r>
              <a:rPr lang="en-US" sz="2000" dirty="0"/>
              <a:t>For example, gasoline demand is </a:t>
            </a:r>
            <a:r>
              <a:rPr lang="en-US" sz="2000" b="1" dirty="0"/>
              <a:t>inelastic</a:t>
            </a:r>
            <a:r>
              <a:rPr lang="en-US" sz="2000" dirty="0"/>
              <a:t>; the quantity demanded does not change much as the price of gasoline changes.</a:t>
            </a:r>
          </a:p>
          <a:p>
            <a:pPr marL="255600"/>
            <a:r>
              <a:rPr lang="en-US" sz="2000" dirty="0"/>
              <a:t>It is not </a:t>
            </a:r>
            <a:r>
              <a:rPr lang="en-US" sz="2000" b="1" dirty="0"/>
              <a:t>perfectly inelastic</a:t>
            </a:r>
            <a:r>
              <a:rPr lang="en-US" sz="2000" dirty="0"/>
              <a:t>; it is </a:t>
            </a:r>
            <a:r>
              <a:rPr lang="en-US" sz="2000" b="1" dirty="0"/>
              <a:t>somewhat</a:t>
            </a:r>
            <a:r>
              <a:rPr lang="en-US" sz="2000" dirty="0"/>
              <a:t> responsive to price.</a:t>
            </a:r>
          </a:p>
        </p:txBody>
      </p:sp>
      <p:sp>
        <p:nvSpPr>
          <p:cNvPr id="6" name="Content Placeholder 5"/>
          <p:cNvSpPr>
            <a:spLocks noGrp="1"/>
          </p:cNvSpPr>
          <p:nvPr>
            <p:ph sz="quarter" idx="14"/>
          </p:nvPr>
        </p:nvSpPr>
        <p:spPr>
          <a:xfrm>
            <a:off x="457200" y="2829469"/>
            <a:ext cx="3183147" cy="353683"/>
          </a:xfrm>
        </p:spPr>
        <p:txBody>
          <a:bodyPr/>
          <a:lstStyle/>
          <a:p>
            <a:pPr marL="432" indent="0">
              <a:buNone/>
            </a:pPr>
            <a:r>
              <a:rPr lang="en-US" dirty="0"/>
              <a:t>Which panel shows this?</a:t>
            </a:r>
          </a:p>
        </p:txBody>
      </p:sp>
      <p:pic>
        <p:nvPicPr>
          <p:cNvPr id="5" name="Picture 4" descr="2 graphs compare supply and demand using gallons of gasoline as an example. For long description in Notes pane, press F6."/>
          <p:cNvPicPr>
            <a:picLocks noChangeAspect="1"/>
          </p:cNvPicPr>
          <p:nvPr/>
        </p:nvPicPr>
        <p:blipFill>
          <a:blip r:embed="rId3"/>
          <a:stretch>
            <a:fillRect/>
          </a:stretch>
        </p:blipFill>
        <p:spPr>
          <a:xfrm>
            <a:off x="726599" y="3363919"/>
            <a:ext cx="7690801" cy="2907864"/>
          </a:xfrm>
          <a:prstGeom prst="rect">
            <a:avLst/>
          </a:prstGeom>
        </p:spPr>
      </p:pic>
    </p:spTree>
    <p:extLst>
      <p:ext uri="{BB962C8B-B14F-4D97-AF65-F5344CB8AC3E}">
        <p14:creationId xmlns:p14="http://schemas.microsoft.com/office/powerpoint/2010/main" val="3931326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6.2 The Determinants of the Price Elasticity of Demand</a:t>
            </a:r>
            <a:endParaRPr lang="en-IN" sz="3400" dirty="0"/>
          </a:p>
        </p:txBody>
      </p:sp>
      <p:sp>
        <p:nvSpPr>
          <p:cNvPr id="6" name="Content Placeholder 5"/>
          <p:cNvSpPr>
            <a:spLocks noGrp="1"/>
          </p:cNvSpPr>
          <p:nvPr>
            <p:ph sz="quarter" idx="16"/>
          </p:nvPr>
        </p:nvSpPr>
        <p:spPr>
          <a:xfrm>
            <a:off x="457200" y="1555748"/>
            <a:ext cx="8232128" cy="298931"/>
          </a:xfrm>
        </p:spPr>
        <p:txBody>
          <a:bodyPr/>
          <a:lstStyle/>
          <a:p>
            <a:pPr marL="0" lvl="0" indent="0">
              <a:spcBef>
                <a:spcPts val="0"/>
              </a:spcBef>
              <a:buSzPts val="1600"/>
              <a:buNone/>
            </a:pPr>
            <a:r>
              <a:rPr lang="en-US" sz="1600" b="1" dirty="0"/>
              <a:t>List and explain the determinants of the price elasticity of demand.</a:t>
            </a:r>
          </a:p>
        </p:txBody>
      </p:sp>
      <p:sp>
        <p:nvSpPr>
          <p:cNvPr id="4" name="Content Placeholder 3"/>
          <p:cNvSpPr>
            <a:spLocks noGrp="1"/>
          </p:cNvSpPr>
          <p:nvPr>
            <p:ph sz="quarter" idx="14"/>
          </p:nvPr>
        </p:nvSpPr>
        <p:spPr>
          <a:xfrm>
            <a:off x="457200" y="1949570"/>
            <a:ext cx="8022771" cy="1447453"/>
          </a:xfrm>
        </p:spPr>
        <p:txBody>
          <a:bodyPr/>
          <a:lstStyle/>
          <a:p>
            <a:pPr marL="0" lvl="0" indent="0">
              <a:spcBef>
                <a:spcPts val="0"/>
              </a:spcBef>
              <a:buSzPts val="2200"/>
              <a:buNone/>
            </a:pPr>
            <a:r>
              <a:rPr lang="en-US" sz="2000" dirty="0"/>
              <a:t>Why do some goods have a high price elasticity of demand, while others have a low price elasticity of demand?</a:t>
            </a:r>
          </a:p>
          <a:p>
            <a:pPr marL="0" lvl="0" indent="0">
              <a:spcBef>
                <a:spcPts val="900"/>
              </a:spcBef>
              <a:buSzPts val="2200"/>
              <a:buNone/>
            </a:pPr>
            <a:r>
              <a:rPr lang="en-US" sz="2000" dirty="0"/>
              <a:t>There are several characteristics of the good, of the market, etc. that determine this.</a:t>
            </a:r>
          </a:p>
        </p:txBody>
      </p:sp>
      <p:sp>
        <p:nvSpPr>
          <p:cNvPr id="5" name="Content Placeholder 4"/>
          <p:cNvSpPr>
            <a:spLocks noGrp="1"/>
          </p:cNvSpPr>
          <p:nvPr>
            <p:ph sz="quarter" idx="15"/>
          </p:nvPr>
        </p:nvSpPr>
        <p:spPr>
          <a:xfrm>
            <a:off x="454672" y="3491915"/>
            <a:ext cx="8232128" cy="372720"/>
          </a:xfrm>
        </p:spPr>
        <p:txBody>
          <a:bodyPr/>
          <a:lstStyle/>
          <a:p>
            <a:pPr marL="432000" lvl="0" indent="-432000">
              <a:buAutoNum type="arabicPeriod"/>
            </a:pPr>
            <a:r>
              <a:rPr lang="en-US" sz="2000" b="1" dirty="0"/>
              <a:t>The availability of close substitutes</a:t>
            </a:r>
            <a:endParaRPr lang="en-US" sz="2000" dirty="0"/>
          </a:p>
        </p:txBody>
      </p:sp>
      <p:sp>
        <p:nvSpPr>
          <p:cNvPr id="7" name="Content Placeholder 6"/>
          <p:cNvSpPr>
            <a:spLocks noGrp="1"/>
          </p:cNvSpPr>
          <p:nvPr>
            <p:ph sz="quarter" idx="17"/>
          </p:nvPr>
        </p:nvSpPr>
        <p:spPr>
          <a:xfrm>
            <a:off x="457200" y="3959526"/>
            <a:ext cx="8134709" cy="2363635"/>
          </a:xfrm>
        </p:spPr>
        <p:txBody>
          <a:bodyPr/>
          <a:lstStyle/>
          <a:p>
            <a:pPr marL="0" lvl="0" indent="0">
              <a:buSzPts val="2200"/>
              <a:buNone/>
            </a:pPr>
            <a:r>
              <a:rPr lang="en-US" sz="2000" dirty="0"/>
              <a:t>If a product has more substitutes available, it will have more elastic demand.</a:t>
            </a:r>
          </a:p>
          <a:p>
            <a:pPr marL="255600" lvl="0"/>
            <a:r>
              <a:rPr lang="en-US" sz="2000" b="1" dirty="0"/>
              <a:t>Example: There are few substitutes for gasoline, so its price elasticity of demand is low.</a:t>
            </a:r>
          </a:p>
          <a:p>
            <a:pPr marL="255600" lvl="0"/>
            <a:r>
              <a:rPr lang="en-US" sz="2000" b="1" dirty="0"/>
              <a:t>Example: There are many substitutes for Nikes (Reeboks, Adidas, etc.), so their price elasticity of demand is high.</a:t>
            </a:r>
          </a:p>
        </p:txBody>
      </p:sp>
    </p:spTree>
    <p:extLst>
      <p:ext uri="{BB962C8B-B14F-4D97-AF65-F5344CB8AC3E}">
        <p14:creationId xmlns:p14="http://schemas.microsoft.com/office/powerpoint/2010/main" val="4261651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400" dirty="0"/>
              <a:t>More Determinants of the Price Elasticity of Demand</a:t>
            </a:r>
            <a:endParaRPr lang="en-IN" sz="3400" dirty="0"/>
          </a:p>
        </p:txBody>
      </p:sp>
      <p:sp>
        <p:nvSpPr>
          <p:cNvPr id="7" name="Content Placeholder 6"/>
          <p:cNvSpPr>
            <a:spLocks noGrp="1"/>
          </p:cNvSpPr>
          <p:nvPr>
            <p:ph sz="quarter" idx="16"/>
          </p:nvPr>
        </p:nvSpPr>
        <p:spPr>
          <a:xfrm>
            <a:off x="457200" y="1555748"/>
            <a:ext cx="3148642" cy="345531"/>
          </a:xfrm>
        </p:spPr>
        <p:txBody>
          <a:bodyPr/>
          <a:lstStyle/>
          <a:p>
            <a:pPr marL="432000" lvl="0" indent="-432000">
              <a:buFont typeface="Arial"/>
              <a:buAutoNum type="arabicPeriod" startAt="2"/>
            </a:pPr>
            <a:r>
              <a:rPr lang="en-US" sz="2000" b="1" dirty="0"/>
              <a:t>The passage of time</a:t>
            </a:r>
            <a:endParaRPr lang="en-US" sz="2000" dirty="0"/>
          </a:p>
        </p:txBody>
      </p:sp>
      <p:sp>
        <p:nvSpPr>
          <p:cNvPr id="5" name="Content Placeholder 4"/>
          <p:cNvSpPr>
            <a:spLocks noGrp="1"/>
          </p:cNvSpPr>
          <p:nvPr>
            <p:ph sz="quarter" idx="14"/>
          </p:nvPr>
        </p:nvSpPr>
        <p:spPr>
          <a:xfrm>
            <a:off x="457200" y="1984075"/>
            <a:ext cx="8229600" cy="2458529"/>
          </a:xfrm>
        </p:spPr>
        <p:txBody>
          <a:bodyPr/>
          <a:lstStyle/>
          <a:p>
            <a:pPr marL="0" lvl="0" indent="0">
              <a:spcBef>
                <a:spcPts val="900"/>
              </a:spcBef>
              <a:buSzPts val="2200"/>
              <a:buNone/>
            </a:pPr>
            <a:r>
              <a:rPr lang="en-US" sz="2000" dirty="0"/>
              <a:t>Over time, people can adjust their buying habits more easily. Elasticity is higher in the long run than the short run.</a:t>
            </a:r>
          </a:p>
          <a:p>
            <a:pPr marL="0" lvl="0" indent="0">
              <a:spcBef>
                <a:spcPts val="900"/>
              </a:spcBef>
              <a:buSzPts val="2200"/>
              <a:buNone/>
            </a:pPr>
            <a:r>
              <a:rPr lang="en-US" sz="2000" b="1" dirty="0"/>
              <a:t>Example: If the price of gasoline rises, it takes a while for people to adjust their gasoline consumption. How might they do that?</a:t>
            </a:r>
          </a:p>
          <a:p>
            <a:pPr marL="255600" lvl="0"/>
            <a:r>
              <a:rPr lang="en-US" sz="2000" b="1" dirty="0"/>
              <a:t>Buying a more fuel-efficient car</a:t>
            </a:r>
          </a:p>
          <a:p>
            <a:pPr marL="255600" lvl="0"/>
            <a:r>
              <a:rPr lang="en-US" sz="2000" b="1" dirty="0"/>
              <a:t>Moving closer to work</a:t>
            </a:r>
          </a:p>
        </p:txBody>
      </p:sp>
      <p:sp>
        <p:nvSpPr>
          <p:cNvPr id="6" name="Content Placeholder 5"/>
          <p:cNvSpPr>
            <a:spLocks noGrp="1"/>
          </p:cNvSpPr>
          <p:nvPr>
            <p:ph sz="quarter" idx="15"/>
          </p:nvPr>
        </p:nvSpPr>
        <p:spPr>
          <a:xfrm>
            <a:off x="454672" y="4525400"/>
            <a:ext cx="8232128" cy="391657"/>
          </a:xfrm>
        </p:spPr>
        <p:txBody>
          <a:bodyPr/>
          <a:lstStyle/>
          <a:p>
            <a:pPr marL="432000" indent="-432000">
              <a:buFont typeface="+mj-lt"/>
              <a:buAutoNum type="arabicPeriod" startAt="3"/>
            </a:pPr>
            <a:r>
              <a:rPr lang="en-US" sz="2000" b="1" dirty="0"/>
              <a:t>Whether the good is a luxury or a necessity</a:t>
            </a:r>
            <a:endParaRPr lang="en-US" sz="2000" dirty="0"/>
          </a:p>
        </p:txBody>
      </p:sp>
      <p:sp>
        <p:nvSpPr>
          <p:cNvPr id="8" name="Content Placeholder 7"/>
          <p:cNvSpPr>
            <a:spLocks noGrp="1"/>
          </p:cNvSpPr>
          <p:nvPr>
            <p:ph sz="quarter" idx="17"/>
          </p:nvPr>
        </p:nvSpPr>
        <p:spPr>
          <a:xfrm>
            <a:off x="457200" y="4999852"/>
            <a:ext cx="8151962" cy="1392321"/>
          </a:xfrm>
        </p:spPr>
        <p:txBody>
          <a:bodyPr/>
          <a:lstStyle/>
          <a:p>
            <a:pPr marL="0" lvl="0" indent="0">
              <a:spcBef>
                <a:spcPts val="900"/>
              </a:spcBef>
              <a:buSzPts val="2200"/>
              <a:buNone/>
            </a:pPr>
            <a:r>
              <a:rPr lang="en-US" sz="2000" dirty="0"/>
              <a:t>People are more flexible with luxuries than necessities, so price elasticity of demand is higher for luxuries.</a:t>
            </a:r>
          </a:p>
          <a:p>
            <a:pPr marL="0" lvl="0" indent="0">
              <a:spcBef>
                <a:spcPts val="900"/>
              </a:spcBef>
              <a:buSzPts val="2200"/>
              <a:buNone/>
            </a:pPr>
            <a:r>
              <a:rPr lang="en-US" sz="2000" b="1" dirty="0"/>
              <a:t>Example: Many people consider milk and bread necessities; they will buy them every week almost regardless of the price.</a:t>
            </a:r>
          </a:p>
        </p:txBody>
      </p:sp>
    </p:spTree>
    <p:extLst>
      <p:ext uri="{BB962C8B-B14F-4D97-AF65-F5344CB8AC3E}">
        <p14:creationId xmlns:p14="http://schemas.microsoft.com/office/powerpoint/2010/main" val="2153354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Still More Determinants of the Price Elasticity of Demand</a:t>
            </a:r>
            <a:endParaRPr lang="en-IN" sz="3400" dirty="0"/>
          </a:p>
        </p:txBody>
      </p:sp>
      <p:sp>
        <p:nvSpPr>
          <p:cNvPr id="6" name="Content Placeholder 5"/>
          <p:cNvSpPr>
            <a:spLocks noGrp="1"/>
          </p:cNvSpPr>
          <p:nvPr>
            <p:ph sz="quarter" idx="16"/>
          </p:nvPr>
        </p:nvSpPr>
        <p:spPr>
          <a:xfrm>
            <a:off x="457200" y="1555749"/>
            <a:ext cx="8232128" cy="337160"/>
          </a:xfrm>
        </p:spPr>
        <p:txBody>
          <a:bodyPr/>
          <a:lstStyle/>
          <a:p>
            <a:pPr marL="432000" lvl="0" indent="-432000">
              <a:buFont typeface="Arial"/>
              <a:buAutoNum type="arabicPeriod" startAt="4"/>
            </a:pPr>
            <a:r>
              <a:rPr lang="en-US" sz="2000" b="1" dirty="0"/>
              <a:t>The definition of the market</a:t>
            </a:r>
            <a:endParaRPr lang="en-US" sz="2000" dirty="0"/>
          </a:p>
        </p:txBody>
      </p:sp>
      <p:sp>
        <p:nvSpPr>
          <p:cNvPr id="4" name="Content Placeholder 3"/>
          <p:cNvSpPr>
            <a:spLocks noGrp="1"/>
          </p:cNvSpPr>
          <p:nvPr>
            <p:ph sz="quarter" idx="14"/>
          </p:nvPr>
        </p:nvSpPr>
        <p:spPr>
          <a:xfrm>
            <a:off x="457200" y="2022303"/>
            <a:ext cx="8091577" cy="2127003"/>
          </a:xfrm>
        </p:spPr>
        <p:txBody>
          <a:bodyPr/>
          <a:lstStyle/>
          <a:p>
            <a:pPr marL="0" lvl="0" indent="0">
              <a:spcBef>
                <a:spcPts val="900"/>
              </a:spcBef>
              <a:buSzPts val="2200"/>
              <a:buNone/>
            </a:pPr>
            <a:r>
              <a:rPr lang="en-US" sz="2000" dirty="0"/>
              <a:t>The more narrowly defined the market, the more substitutes are available, and hence the more elastic is demand.</a:t>
            </a:r>
          </a:p>
          <a:p>
            <a:pPr marL="0" lvl="0" indent="0">
              <a:spcBef>
                <a:spcPts val="900"/>
              </a:spcBef>
              <a:buSzPts val="2200"/>
              <a:buNone/>
            </a:pPr>
            <a:r>
              <a:rPr lang="en-US" sz="2000" b="1" dirty="0"/>
              <a:t>Example: You might believe there is no good substitute for jeans, so your demand for jeans is very inelastic.</a:t>
            </a:r>
          </a:p>
          <a:p>
            <a:pPr marL="0" lvl="0" indent="0">
              <a:spcBef>
                <a:spcPts val="900"/>
              </a:spcBef>
              <a:buSzPts val="2200"/>
              <a:buNone/>
            </a:pPr>
            <a:r>
              <a:rPr lang="en-US" sz="2000" b="1" dirty="0"/>
              <a:t>But if you consider different brands of jeans, you might be more sensitive to the price of a particular brand.</a:t>
            </a:r>
          </a:p>
        </p:txBody>
      </p:sp>
      <p:sp>
        <p:nvSpPr>
          <p:cNvPr id="5" name="Content Placeholder 4"/>
          <p:cNvSpPr>
            <a:spLocks noGrp="1"/>
          </p:cNvSpPr>
          <p:nvPr>
            <p:ph sz="quarter" idx="15"/>
          </p:nvPr>
        </p:nvSpPr>
        <p:spPr>
          <a:xfrm>
            <a:off x="454672" y="4275484"/>
            <a:ext cx="8232128" cy="365530"/>
          </a:xfrm>
        </p:spPr>
        <p:txBody>
          <a:bodyPr/>
          <a:lstStyle/>
          <a:p>
            <a:pPr marL="432000" indent="-432000">
              <a:buFont typeface="+mj-lt"/>
              <a:buAutoNum type="arabicPeriod" startAt="5"/>
            </a:pPr>
            <a:r>
              <a:rPr lang="en-US" sz="2000" b="1" dirty="0"/>
              <a:t>The share of a good in a consumer’s budget</a:t>
            </a:r>
            <a:endParaRPr lang="en-US" sz="2000" dirty="0"/>
          </a:p>
        </p:txBody>
      </p:sp>
      <p:sp>
        <p:nvSpPr>
          <p:cNvPr id="7" name="Content Placeholder 6"/>
          <p:cNvSpPr>
            <a:spLocks noGrp="1"/>
          </p:cNvSpPr>
          <p:nvPr>
            <p:ph sz="quarter" idx="17"/>
          </p:nvPr>
        </p:nvSpPr>
        <p:spPr>
          <a:xfrm>
            <a:off x="457200" y="4839417"/>
            <a:ext cx="8232128" cy="1466491"/>
          </a:xfrm>
        </p:spPr>
        <p:txBody>
          <a:bodyPr/>
          <a:lstStyle/>
          <a:p>
            <a:pPr marL="0" lvl="0" indent="0">
              <a:spcBef>
                <a:spcPts val="900"/>
              </a:spcBef>
              <a:buSzPts val="2200"/>
              <a:buNone/>
            </a:pPr>
            <a:r>
              <a:rPr lang="en-US" sz="2000" dirty="0"/>
              <a:t>If a good is a small portion of your budget, you will likely not be very sensitive to its price.</a:t>
            </a:r>
          </a:p>
          <a:p>
            <a:pPr marL="0" lvl="0" indent="0">
              <a:spcBef>
                <a:spcPts val="900"/>
              </a:spcBef>
              <a:buSzPts val="2200"/>
              <a:buNone/>
            </a:pPr>
            <a:r>
              <a:rPr lang="en-US" sz="2000" b="1" dirty="0"/>
              <a:t>Example: You might buy table salt once a year or less; changes in its price will not affect very much how much you buy.</a:t>
            </a:r>
          </a:p>
        </p:txBody>
      </p:sp>
    </p:spTree>
    <p:extLst>
      <p:ext uri="{BB962C8B-B14F-4D97-AF65-F5344CB8AC3E}">
        <p14:creationId xmlns:p14="http://schemas.microsoft.com/office/powerpoint/2010/main" val="54432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6.2 Estimated Real-World Price Elasticities of Demand</a:t>
            </a:r>
            <a:endParaRPr lang="en-IN" sz="3400" dirty="0"/>
          </a:p>
        </p:txBody>
      </p:sp>
      <p:pic>
        <p:nvPicPr>
          <p:cNvPr id="3" name="Picture 2" descr="A graph lists the estimated real world price elasticise of demand. For long description in Notes pane, press F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13" y="1602571"/>
            <a:ext cx="7646375" cy="4692260"/>
          </a:xfrm>
          <a:prstGeom prst="rect">
            <a:avLst/>
          </a:prstGeom>
        </p:spPr>
      </p:pic>
    </p:spTree>
    <p:extLst>
      <p:ext uri="{BB962C8B-B14F-4D97-AF65-F5344CB8AC3E}">
        <p14:creationId xmlns:p14="http://schemas.microsoft.com/office/powerpoint/2010/main" val="1226824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6.3 The Relationship Between Price Elasticity of Demand and Total Revenue</a:t>
            </a:r>
            <a:endParaRPr lang="en-IN" sz="3200" dirty="0"/>
          </a:p>
        </p:txBody>
      </p:sp>
      <p:sp>
        <p:nvSpPr>
          <p:cNvPr id="6" name="Content Placeholder 5"/>
          <p:cNvSpPr>
            <a:spLocks noGrp="1"/>
          </p:cNvSpPr>
          <p:nvPr>
            <p:ph sz="quarter" idx="16"/>
          </p:nvPr>
        </p:nvSpPr>
        <p:spPr>
          <a:xfrm>
            <a:off x="457200" y="1555750"/>
            <a:ext cx="8232128" cy="286398"/>
          </a:xfrm>
        </p:spPr>
        <p:txBody>
          <a:bodyPr/>
          <a:lstStyle/>
          <a:p>
            <a:pPr marL="0" lvl="0" indent="0">
              <a:spcBef>
                <a:spcPts val="0"/>
              </a:spcBef>
              <a:buSzPts val="1600"/>
              <a:buNone/>
            </a:pPr>
            <a:r>
              <a:rPr lang="en-US" sz="1600" b="1" dirty="0"/>
              <a:t>Explain the relationship between the price elasticity of demand and total revenue.</a:t>
            </a:r>
          </a:p>
        </p:txBody>
      </p:sp>
      <p:sp>
        <p:nvSpPr>
          <p:cNvPr id="4" name="Content Placeholder 3"/>
          <p:cNvSpPr>
            <a:spLocks noGrp="1"/>
          </p:cNvSpPr>
          <p:nvPr>
            <p:ph sz="quarter" idx="14"/>
          </p:nvPr>
        </p:nvSpPr>
        <p:spPr>
          <a:xfrm>
            <a:off x="457200" y="1984076"/>
            <a:ext cx="8126083" cy="1785668"/>
          </a:xfrm>
        </p:spPr>
        <p:txBody>
          <a:bodyPr/>
          <a:lstStyle/>
          <a:p>
            <a:pPr marL="0" lvl="0" indent="0">
              <a:spcBef>
                <a:spcPts val="0"/>
              </a:spcBef>
              <a:buSzPts val="2200"/>
              <a:buNone/>
            </a:pPr>
            <a:r>
              <a:rPr lang="en-US" sz="2200" dirty="0"/>
              <a:t>If you are a business owner, you need to decide how to price your product.</a:t>
            </a:r>
          </a:p>
          <a:p>
            <a:pPr marL="255600"/>
            <a:r>
              <a:rPr lang="en-US" sz="2200" dirty="0"/>
              <a:t>“How many customers will I gain if I cut my price?”</a:t>
            </a:r>
          </a:p>
          <a:p>
            <a:pPr marL="255600"/>
            <a:r>
              <a:rPr lang="en-US" sz="2200" dirty="0"/>
              <a:t>“What will happen to my </a:t>
            </a:r>
            <a:r>
              <a:rPr lang="en-US" sz="2200" b="1" dirty="0"/>
              <a:t>total revenue</a:t>
            </a:r>
            <a:r>
              <a:rPr lang="en-US" sz="2200" i="1" dirty="0"/>
              <a:t> </a:t>
            </a:r>
            <a:r>
              <a:rPr lang="en-US" sz="2200" dirty="0"/>
              <a:t>if I cut my price?”</a:t>
            </a:r>
          </a:p>
        </p:txBody>
      </p:sp>
      <p:sp>
        <p:nvSpPr>
          <p:cNvPr id="5" name="Content Placeholder 4"/>
          <p:cNvSpPr>
            <a:spLocks noGrp="1"/>
          </p:cNvSpPr>
          <p:nvPr>
            <p:ph sz="quarter" idx="15"/>
          </p:nvPr>
        </p:nvSpPr>
        <p:spPr>
          <a:xfrm>
            <a:off x="457200" y="3942270"/>
            <a:ext cx="8232128" cy="2069324"/>
          </a:xfrm>
        </p:spPr>
        <p:txBody>
          <a:bodyPr/>
          <a:lstStyle/>
          <a:p>
            <a:pPr marL="0" lvl="0" indent="0">
              <a:spcBef>
                <a:spcPts val="600"/>
              </a:spcBef>
              <a:buSzPts val="2200"/>
              <a:buNone/>
            </a:pPr>
            <a:r>
              <a:rPr lang="en-US" sz="2200" dirty="0"/>
              <a:t>Knowing the price elasticity of demand for your product can help to answer these questions.</a:t>
            </a:r>
          </a:p>
          <a:p>
            <a:pPr marL="0" lvl="0" indent="0">
              <a:buSzPts val="2200"/>
              <a:buNone/>
            </a:pPr>
            <a:r>
              <a:rPr lang="en-US" sz="2200" b="1" dirty="0"/>
              <a:t>Total revenue</a:t>
            </a:r>
            <a:r>
              <a:rPr lang="en-US" sz="2200" dirty="0"/>
              <a:t>: The total amount of funds a seller receives from selling a good or service, calculated by multiplying price per unit by the number of units sold.</a:t>
            </a:r>
          </a:p>
        </p:txBody>
      </p:sp>
    </p:spTree>
    <p:extLst>
      <p:ext uri="{BB962C8B-B14F-4D97-AF65-F5344CB8AC3E}">
        <p14:creationId xmlns:p14="http://schemas.microsoft.com/office/powerpoint/2010/main" val="3580479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Effect of Cutting Price with Different Elasticities</a:t>
            </a:r>
            <a:endParaRPr lang="en-IN" sz="3400" dirty="0"/>
          </a:p>
        </p:txBody>
      </p:sp>
      <p:sp>
        <p:nvSpPr>
          <p:cNvPr id="4" name="Content Placeholder 3"/>
          <p:cNvSpPr>
            <a:spLocks noGrp="1"/>
          </p:cNvSpPr>
          <p:nvPr>
            <p:ph sz="quarter" idx="13"/>
          </p:nvPr>
        </p:nvSpPr>
        <p:spPr>
          <a:xfrm>
            <a:off x="457200" y="1556327"/>
            <a:ext cx="8229600" cy="2161658"/>
          </a:xfrm>
        </p:spPr>
        <p:txBody>
          <a:bodyPr/>
          <a:lstStyle/>
          <a:p>
            <a:pPr marL="0" lvl="0" indent="0">
              <a:spcBef>
                <a:spcPts val="600"/>
              </a:spcBef>
              <a:buSzPts val="2200"/>
              <a:buNone/>
            </a:pPr>
            <a:r>
              <a:rPr lang="en-US" dirty="0"/>
              <a:t>Suppose demand for your product is relatively price inelastic:</a:t>
            </a:r>
            <a:endParaRPr lang="en-US" b="1" dirty="0"/>
          </a:p>
          <a:p>
            <a:pPr marL="255600">
              <a:spcBef>
                <a:spcPts val="600"/>
              </a:spcBef>
            </a:pPr>
            <a:r>
              <a:rPr lang="en-US" dirty="0"/>
              <a:t>Customers are not very sensitive to the price of your product.</a:t>
            </a:r>
          </a:p>
          <a:p>
            <a:pPr marL="255600">
              <a:spcBef>
                <a:spcPts val="600"/>
              </a:spcBef>
            </a:pPr>
            <a:r>
              <a:rPr lang="en-US" dirty="0"/>
              <a:t>As you decrease the price, you expect to gain few additional customers.</a:t>
            </a:r>
          </a:p>
          <a:p>
            <a:pPr marL="255600">
              <a:spcBef>
                <a:spcPts val="600"/>
              </a:spcBef>
            </a:pPr>
            <a:r>
              <a:rPr lang="en-US" dirty="0"/>
              <a:t>The few additional customers do not compensate for the lost revenue, so overall revenue goes down.</a:t>
            </a:r>
          </a:p>
        </p:txBody>
      </p:sp>
      <p:sp>
        <p:nvSpPr>
          <p:cNvPr id="5" name="Content Placeholder 4"/>
          <p:cNvSpPr>
            <a:spLocks noGrp="1"/>
          </p:cNvSpPr>
          <p:nvPr>
            <p:ph sz="quarter" idx="14"/>
          </p:nvPr>
        </p:nvSpPr>
        <p:spPr>
          <a:xfrm>
            <a:off x="457200" y="3971925"/>
            <a:ext cx="8229600" cy="2221841"/>
          </a:xfrm>
        </p:spPr>
        <p:txBody>
          <a:bodyPr/>
          <a:lstStyle/>
          <a:p>
            <a:pPr marL="0" lvl="0" indent="0">
              <a:spcBef>
                <a:spcPts val="600"/>
              </a:spcBef>
              <a:buSzPts val="2200"/>
              <a:buNone/>
            </a:pPr>
            <a:r>
              <a:rPr lang="en-US" dirty="0"/>
              <a:t>Suppose demand for your product is relatively price elastic:</a:t>
            </a:r>
          </a:p>
          <a:p>
            <a:pPr marL="255600">
              <a:spcBef>
                <a:spcPts val="600"/>
              </a:spcBef>
            </a:pPr>
            <a:r>
              <a:rPr lang="en-US" dirty="0"/>
              <a:t>Customers are very sensitive to the price of your product.</a:t>
            </a:r>
          </a:p>
          <a:p>
            <a:pPr marL="255600">
              <a:spcBef>
                <a:spcPts val="600"/>
              </a:spcBef>
            </a:pPr>
            <a:r>
              <a:rPr lang="en-US" dirty="0"/>
              <a:t>As you decrease the price, you expect to gain many additional customers.</a:t>
            </a:r>
          </a:p>
          <a:p>
            <a:pPr marL="255600">
              <a:spcBef>
                <a:spcPts val="600"/>
              </a:spcBef>
            </a:pPr>
            <a:r>
              <a:rPr lang="en-US" dirty="0"/>
              <a:t>The many additional customers more than compensate for the lost revenue, so overall revenue goes up.</a:t>
            </a:r>
          </a:p>
        </p:txBody>
      </p:sp>
    </p:spTree>
    <p:extLst>
      <p:ext uri="{BB962C8B-B14F-4D97-AF65-F5344CB8AC3E}">
        <p14:creationId xmlns:p14="http://schemas.microsoft.com/office/powerpoint/2010/main" val="1167780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6.3 The Relationship Between Price Elasticity and Total Revenue </a:t>
            </a:r>
            <a:r>
              <a:rPr lang="en-US" sz="2000" b="0" dirty="0"/>
              <a:t>(1 of 2)</a:t>
            </a:r>
            <a:endParaRPr lang="en-IN" sz="2000" dirty="0"/>
          </a:p>
        </p:txBody>
      </p:sp>
      <p:sp>
        <p:nvSpPr>
          <p:cNvPr id="6" name="Content Placeholder 5"/>
          <p:cNvSpPr>
            <a:spLocks noGrp="1"/>
          </p:cNvSpPr>
          <p:nvPr>
            <p:ph sz="quarter" idx="16"/>
          </p:nvPr>
        </p:nvSpPr>
        <p:spPr>
          <a:xfrm>
            <a:off x="457200" y="1555750"/>
            <a:ext cx="3709358" cy="393820"/>
          </a:xfrm>
        </p:spPr>
        <p:txBody>
          <a:bodyPr/>
          <a:lstStyle/>
          <a:p>
            <a:pPr marL="432" indent="0">
              <a:buNone/>
            </a:pPr>
            <a:r>
              <a:rPr lang="en-US" dirty="0"/>
              <a:t>Revenue before price cut (at </a:t>
            </a:r>
            <a:r>
              <a:rPr lang="en-US" i="1" dirty="0"/>
              <a:t>A</a:t>
            </a:r>
            <a:r>
              <a:rPr lang="en-US" dirty="0"/>
              <a:t>):</a:t>
            </a:r>
            <a:endParaRPr lang="en-IN" dirty="0"/>
          </a:p>
        </p:txBody>
      </p:sp>
      <p:graphicFrame>
        <p:nvGraphicFramePr>
          <p:cNvPr id="7" name="Object 6" descr="1000 times 1.50 dollars = 1500 dollars."/>
          <p:cNvGraphicFramePr>
            <a:graphicFrameLocks noChangeAspect="1"/>
          </p:cNvGraphicFramePr>
          <p:nvPr>
            <p:extLst>
              <p:ext uri="{D42A27DB-BD31-4B8C-83A1-F6EECF244321}">
                <p14:modId xmlns:p14="http://schemas.microsoft.com/office/powerpoint/2010/main" val="2879076549"/>
              </p:ext>
            </p:extLst>
          </p:nvPr>
        </p:nvGraphicFramePr>
        <p:xfrm>
          <a:off x="468313" y="2015077"/>
          <a:ext cx="2509731" cy="308574"/>
        </p:xfrm>
        <a:graphic>
          <a:graphicData uri="http://schemas.openxmlformats.org/presentationml/2006/ole">
            <mc:AlternateContent xmlns:mc="http://schemas.openxmlformats.org/markup-compatibility/2006">
              <mc:Choice xmlns:v="urn:schemas-microsoft-com:vml" Requires="v">
                <p:oleObj name="Equation" r:id="rId3" imgW="1549080" imgH="190440" progId="Equation.DSMT4">
                  <p:embed/>
                </p:oleObj>
              </mc:Choice>
              <mc:Fallback>
                <p:oleObj name="Equation" r:id="rId3" imgW="1549080" imgH="190440" progId="Equation.DSMT4">
                  <p:embed/>
                  <p:pic>
                    <p:nvPicPr>
                      <p:cNvPr id="7" name="Object 6" descr="1000 times 1.50 dollars = 1500 dollars."/>
                      <p:cNvPicPr/>
                      <p:nvPr/>
                    </p:nvPicPr>
                    <p:blipFill>
                      <a:blip r:embed="rId4"/>
                      <a:stretch>
                        <a:fillRect/>
                      </a:stretch>
                    </p:blipFill>
                    <p:spPr>
                      <a:xfrm>
                        <a:off x="468313" y="2015077"/>
                        <a:ext cx="2509731" cy="308574"/>
                      </a:xfrm>
                      <a:prstGeom prst="rect">
                        <a:avLst/>
                      </a:prstGeom>
                    </p:spPr>
                  </p:pic>
                </p:oleObj>
              </mc:Fallback>
            </mc:AlternateContent>
          </a:graphicData>
        </a:graphic>
      </p:graphicFrame>
      <p:sp>
        <p:nvSpPr>
          <p:cNvPr id="4" name="Content Placeholder 3"/>
          <p:cNvSpPr>
            <a:spLocks noGrp="1"/>
          </p:cNvSpPr>
          <p:nvPr>
            <p:ph sz="quarter" idx="14"/>
          </p:nvPr>
        </p:nvSpPr>
        <p:spPr>
          <a:xfrm>
            <a:off x="457200" y="2473932"/>
            <a:ext cx="3493698" cy="407296"/>
          </a:xfrm>
        </p:spPr>
        <p:txBody>
          <a:bodyPr/>
          <a:lstStyle/>
          <a:p>
            <a:pPr marL="432" indent="0">
              <a:buNone/>
            </a:pPr>
            <a:r>
              <a:rPr lang="en-US" dirty="0"/>
              <a:t>Revenue after price cut (at </a:t>
            </a:r>
            <a:r>
              <a:rPr lang="en-US" i="1" dirty="0"/>
              <a:t>B</a:t>
            </a:r>
            <a:r>
              <a:rPr lang="en-US" dirty="0"/>
              <a:t>):</a:t>
            </a:r>
          </a:p>
        </p:txBody>
      </p:sp>
      <p:graphicFrame>
        <p:nvGraphicFramePr>
          <p:cNvPr id="8" name="Object 7" descr="1050 times 1.35 dollars = 1417.50 dollars."/>
          <p:cNvGraphicFramePr>
            <a:graphicFrameLocks noChangeAspect="1"/>
          </p:cNvGraphicFramePr>
          <p:nvPr>
            <p:extLst>
              <p:ext uri="{D42A27DB-BD31-4B8C-83A1-F6EECF244321}">
                <p14:modId xmlns:p14="http://schemas.microsoft.com/office/powerpoint/2010/main" val="941882343"/>
              </p:ext>
            </p:extLst>
          </p:nvPr>
        </p:nvGraphicFramePr>
        <p:xfrm>
          <a:off x="457200" y="2972284"/>
          <a:ext cx="2859088" cy="309563"/>
        </p:xfrm>
        <a:graphic>
          <a:graphicData uri="http://schemas.openxmlformats.org/presentationml/2006/ole">
            <mc:AlternateContent xmlns:mc="http://schemas.openxmlformats.org/markup-compatibility/2006">
              <mc:Choice xmlns:v="urn:schemas-microsoft-com:vml" Requires="v">
                <p:oleObj name="Equation" r:id="rId5" imgW="1765080" imgH="190440" progId="Equation.DSMT4">
                  <p:embed/>
                </p:oleObj>
              </mc:Choice>
              <mc:Fallback>
                <p:oleObj name="Equation" r:id="rId5" imgW="1765080" imgH="190440" progId="Equation.DSMT4">
                  <p:embed/>
                  <p:pic>
                    <p:nvPicPr>
                      <p:cNvPr id="8" name="Object 7" descr="1050 times 1.35 dollars = 1417.50 dollars."/>
                      <p:cNvPicPr/>
                      <p:nvPr/>
                    </p:nvPicPr>
                    <p:blipFill>
                      <a:blip r:embed="rId6"/>
                      <a:stretch>
                        <a:fillRect/>
                      </a:stretch>
                    </p:blipFill>
                    <p:spPr>
                      <a:xfrm>
                        <a:off x="457200" y="2972284"/>
                        <a:ext cx="2859088" cy="309563"/>
                      </a:xfrm>
                      <a:prstGeom prst="rect">
                        <a:avLst/>
                      </a:prstGeom>
                    </p:spPr>
                  </p:pic>
                </p:oleObj>
              </mc:Fallback>
            </mc:AlternateContent>
          </a:graphicData>
        </a:graphic>
      </p:graphicFrame>
      <p:sp>
        <p:nvSpPr>
          <p:cNvPr id="5" name="Content Placeholder 4"/>
          <p:cNvSpPr>
            <a:spLocks noGrp="1"/>
          </p:cNvSpPr>
          <p:nvPr>
            <p:ph sz="quarter" idx="15"/>
          </p:nvPr>
        </p:nvSpPr>
        <p:spPr>
          <a:xfrm>
            <a:off x="457200" y="3476446"/>
            <a:ext cx="3623094" cy="1362974"/>
          </a:xfrm>
        </p:spPr>
        <p:txBody>
          <a:bodyPr/>
          <a:lstStyle/>
          <a:p>
            <a:pPr marL="0" indent="0">
              <a:buNone/>
            </a:pPr>
            <a:r>
              <a:rPr lang="en-US" dirty="0"/>
              <a:t>The decrease in price does not generate enough extra customers (area </a:t>
            </a:r>
            <a:r>
              <a:rPr lang="en-US" i="1" dirty="0"/>
              <a:t>E</a:t>
            </a:r>
            <a:r>
              <a:rPr lang="en-US" dirty="0"/>
              <a:t>) to offset revenue loss (area </a:t>
            </a:r>
            <a:r>
              <a:rPr lang="en-US" i="1" dirty="0"/>
              <a:t>C</a:t>
            </a:r>
            <a:r>
              <a:rPr lang="en-US" dirty="0"/>
              <a:t>).</a:t>
            </a:r>
          </a:p>
        </p:txBody>
      </p:sp>
      <p:pic>
        <p:nvPicPr>
          <p:cNvPr id="12" name="Picture 11" descr="Graphs A depict the relationship between price elasticity and total revenue, using sales of 2 liter bottles of Coca Cola as an example. For long description in Notes pane, press F6."/>
          <p:cNvPicPr>
            <a:picLocks noChangeAspect="1"/>
          </p:cNvPicPr>
          <p:nvPr/>
        </p:nvPicPr>
        <p:blipFill rotWithShape="1">
          <a:blip r:embed="rId7"/>
          <a:srcRect r="9667"/>
          <a:stretch/>
        </p:blipFill>
        <p:spPr>
          <a:xfrm>
            <a:off x="4432976" y="1557338"/>
            <a:ext cx="4389225" cy="4011516"/>
          </a:xfrm>
          <a:prstGeom prst="rect">
            <a:avLst/>
          </a:prstGeom>
        </p:spPr>
      </p:pic>
    </p:spTree>
    <p:extLst>
      <p:ext uri="{BB962C8B-B14F-4D97-AF65-F5344CB8AC3E}">
        <p14:creationId xmlns:p14="http://schemas.microsoft.com/office/powerpoint/2010/main" val="4185881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Figure 6.3 The Relationship Between Price Elasticity and Total Revenue </a:t>
            </a:r>
            <a:r>
              <a:rPr lang="en-US" sz="2000" b="0" dirty="0"/>
              <a:t>(2 of 2)</a:t>
            </a:r>
            <a:endParaRPr lang="en-IN" sz="2000" dirty="0"/>
          </a:p>
        </p:txBody>
      </p:sp>
      <p:sp>
        <p:nvSpPr>
          <p:cNvPr id="6" name="Content Placeholder 5"/>
          <p:cNvSpPr>
            <a:spLocks noGrp="1"/>
          </p:cNvSpPr>
          <p:nvPr>
            <p:ph sz="quarter" idx="16"/>
          </p:nvPr>
        </p:nvSpPr>
        <p:spPr>
          <a:xfrm>
            <a:off x="457200" y="1555750"/>
            <a:ext cx="3709358" cy="393820"/>
          </a:xfrm>
        </p:spPr>
        <p:txBody>
          <a:bodyPr/>
          <a:lstStyle/>
          <a:p>
            <a:pPr marL="432" indent="0">
              <a:buNone/>
            </a:pPr>
            <a:r>
              <a:rPr lang="en-US" dirty="0"/>
              <a:t>Revenue before price cut (at </a:t>
            </a:r>
            <a:r>
              <a:rPr lang="en-US" i="1" dirty="0"/>
              <a:t>A</a:t>
            </a:r>
            <a:r>
              <a:rPr lang="en-US" dirty="0"/>
              <a:t>):</a:t>
            </a:r>
            <a:endParaRPr lang="en-IN" dirty="0"/>
          </a:p>
        </p:txBody>
      </p:sp>
      <p:graphicFrame>
        <p:nvGraphicFramePr>
          <p:cNvPr id="7" name="Object 6" descr="1000 times 1.50 dollars = 1500 dollars."/>
          <p:cNvGraphicFramePr>
            <a:graphicFrameLocks noChangeAspect="1"/>
          </p:cNvGraphicFramePr>
          <p:nvPr>
            <p:extLst>
              <p:ext uri="{D42A27DB-BD31-4B8C-83A1-F6EECF244321}">
                <p14:modId xmlns:p14="http://schemas.microsoft.com/office/powerpoint/2010/main" val="120734361"/>
              </p:ext>
            </p:extLst>
          </p:nvPr>
        </p:nvGraphicFramePr>
        <p:xfrm>
          <a:off x="468313" y="2036849"/>
          <a:ext cx="2509731" cy="308574"/>
        </p:xfrm>
        <a:graphic>
          <a:graphicData uri="http://schemas.openxmlformats.org/presentationml/2006/ole">
            <mc:AlternateContent xmlns:mc="http://schemas.openxmlformats.org/markup-compatibility/2006">
              <mc:Choice xmlns:v="urn:schemas-microsoft-com:vml" Requires="v">
                <p:oleObj name="Equation" r:id="rId3" imgW="1549080" imgH="190440" progId="Equation.DSMT4">
                  <p:embed/>
                </p:oleObj>
              </mc:Choice>
              <mc:Fallback>
                <p:oleObj name="Equation" r:id="rId3" imgW="1549080" imgH="190440" progId="Equation.DSMT4">
                  <p:embed/>
                  <p:pic>
                    <p:nvPicPr>
                      <p:cNvPr id="7" name="Object 6" descr="1000 times 1.50 dollars = 1500 dollars."/>
                      <p:cNvPicPr/>
                      <p:nvPr/>
                    </p:nvPicPr>
                    <p:blipFill>
                      <a:blip r:embed="rId4"/>
                      <a:stretch>
                        <a:fillRect/>
                      </a:stretch>
                    </p:blipFill>
                    <p:spPr>
                      <a:xfrm>
                        <a:off x="468313" y="2036849"/>
                        <a:ext cx="2509731" cy="308574"/>
                      </a:xfrm>
                      <a:prstGeom prst="rect">
                        <a:avLst/>
                      </a:prstGeom>
                    </p:spPr>
                  </p:pic>
                </p:oleObj>
              </mc:Fallback>
            </mc:AlternateContent>
          </a:graphicData>
        </a:graphic>
      </p:graphicFrame>
      <p:sp>
        <p:nvSpPr>
          <p:cNvPr id="4" name="Content Placeholder 3"/>
          <p:cNvSpPr>
            <a:spLocks noGrp="1"/>
          </p:cNvSpPr>
          <p:nvPr>
            <p:ph sz="quarter" idx="14"/>
          </p:nvPr>
        </p:nvSpPr>
        <p:spPr>
          <a:xfrm>
            <a:off x="457200" y="2473932"/>
            <a:ext cx="3493698" cy="407296"/>
          </a:xfrm>
        </p:spPr>
        <p:txBody>
          <a:bodyPr/>
          <a:lstStyle/>
          <a:p>
            <a:pPr marL="432" indent="0">
              <a:buNone/>
            </a:pPr>
            <a:r>
              <a:rPr lang="en-US" dirty="0"/>
              <a:t>Revenue after price cut (at </a:t>
            </a:r>
            <a:r>
              <a:rPr lang="en-US" i="1" dirty="0"/>
              <a:t>B</a:t>
            </a:r>
            <a:r>
              <a:rPr lang="en-US" dirty="0"/>
              <a:t>):</a:t>
            </a:r>
          </a:p>
        </p:txBody>
      </p:sp>
      <p:graphicFrame>
        <p:nvGraphicFramePr>
          <p:cNvPr id="8" name="Object 7" descr="1200 times 1.35 dollars = 1620 dollars.&#10;"/>
          <p:cNvGraphicFramePr>
            <a:graphicFrameLocks noChangeAspect="1"/>
          </p:cNvGraphicFramePr>
          <p:nvPr>
            <p:extLst>
              <p:ext uri="{D42A27DB-BD31-4B8C-83A1-F6EECF244321}">
                <p14:modId xmlns:p14="http://schemas.microsoft.com/office/powerpoint/2010/main" val="4026119963"/>
              </p:ext>
            </p:extLst>
          </p:nvPr>
        </p:nvGraphicFramePr>
        <p:xfrm>
          <a:off x="468313" y="2971800"/>
          <a:ext cx="2530475" cy="309563"/>
        </p:xfrm>
        <a:graphic>
          <a:graphicData uri="http://schemas.openxmlformats.org/presentationml/2006/ole">
            <mc:AlternateContent xmlns:mc="http://schemas.openxmlformats.org/markup-compatibility/2006">
              <mc:Choice xmlns:v="urn:schemas-microsoft-com:vml" Requires="v">
                <p:oleObj name="Equation" r:id="rId5" imgW="1562040" imgH="190440" progId="Equation.DSMT4">
                  <p:embed/>
                </p:oleObj>
              </mc:Choice>
              <mc:Fallback>
                <p:oleObj name="Equation" r:id="rId5" imgW="1562040" imgH="190440" progId="Equation.DSMT4">
                  <p:embed/>
                  <p:pic>
                    <p:nvPicPr>
                      <p:cNvPr id="8" name="Object 7" descr="1200 times 1.35 dollars = 1620 dollars.&#10;"/>
                      <p:cNvPicPr/>
                      <p:nvPr/>
                    </p:nvPicPr>
                    <p:blipFill>
                      <a:blip r:embed="rId6"/>
                      <a:stretch>
                        <a:fillRect/>
                      </a:stretch>
                    </p:blipFill>
                    <p:spPr>
                      <a:xfrm>
                        <a:off x="468313" y="2971800"/>
                        <a:ext cx="2530475" cy="309563"/>
                      </a:xfrm>
                      <a:prstGeom prst="rect">
                        <a:avLst/>
                      </a:prstGeom>
                    </p:spPr>
                  </p:pic>
                </p:oleObj>
              </mc:Fallback>
            </mc:AlternateContent>
          </a:graphicData>
        </a:graphic>
      </p:graphicFrame>
      <p:sp>
        <p:nvSpPr>
          <p:cNvPr id="5" name="Content Placeholder 4"/>
          <p:cNvSpPr>
            <a:spLocks noGrp="1"/>
          </p:cNvSpPr>
          <p:nvPr>
            <p:ph sz="quarter" idx="15"/>
          </p:nvPr>
        </p:nvSpPr>
        <p:spPr>
          <a:xfrm>
            <a:off x="457200" y="3476445"/>
            <a:ext cx="3338423" cy="1777041"/>
          </a:xfrm>
        </p:spPr>
        <p:txBody>
          <a:bodyPr/>
          <a:lstStyle/>
          <a:p>
            <a:pPr marL="0" lvl="0" indent="0">
              <a:buSzPts val="2200"/>
              <a:buNone/>
            </a:pPr>
            <a:r>
              <a:rPr lang="en-US" dirty="0"/>
              <a:t>The decrease in price </a:t>
            </a:r>
            <a:r>
              <a:rPr lang="en-US" b="1" dirty="0"/>
              <a:t>does</a:t>
            </a:r>
            <a:r>
              <a:rPr lang="en-US" dirty="0"/>
              <a:t> generates enough extra customers (area </a:t>
            </a:r>
            <a:r>
              <a:rPr lang="en-US" i="1" dirty="0"/>
              <a:t>E</a:t>
            </a:r>
            <a:r>
              <a:rPr lang="en-US" dirty="0"/>
              <a:t>) to more than offset revenue loss (area </a:t>
            </a:r>
            <a:r>
              <a:rPr lang="en-US" i="1" dirty="0"/>
              <a:t>C</a:t>
            </a:r>
            <a:r>
              <a:rPr lang="en-US" dirty="0"/>
              <a:t>).</a:t>
            </a:r>
          </a:p>
        </p:txBody>
      </p:sp>
      <p:pic>
        <p:nvPicPr>
          <p:cNvPr id="9" name="Picture 8" descr="Graphs B depict the relationship between price elasticity and total revenue, using sales of 2 liter bottles of Coca Cola as an example. For long description in Notes pane, press F6."/>
          <p:cNvPicPr>
            <a:picLocks noChangeAspect="1"/>
          </p:cNvPicPr>
          <p:nvPr/>
        </p:nvPicPr>
        <p:blipFill>
          <a:blip r:embed="rId7"/>
          <a:stretch>
            <a:fillRect/>
          </a:stretch>
        </p:blipFill>
        <p:spPr>
          <a:xfrm>
            <a:off x="4427628" y="1640233"/>
            <a:ext cx="4165552" cy="3956379"/>
          </a:xfrm>
          <a:prstGeom prst="rect">
            <a:avLst/>
          </a:prstGeom>
        </p:spPr>
      </p:pic>
    </p:spTree>
    <p:extLst>
      <p:ext uri="{BB962C8B-B14F-4D97-AF65-F5344CB8AC3E}">
        <p14:creationId xmlns:p14="http://schemas.microsoft.com/office/powerpoint/2010/main" val="24201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997"/>
            <a:ext cx="8229600" cy="1097279"/>
          </a:xfrm>
        </p:spPr>
        <p:txBody>
          <a:bodyPr/>
          <a:lstStyle/>
          <a:p>
            <a:r>
              <a:rPr lang="en-US" sz="3400" dirty="0"/>
              <a:t>Table 6.2 The Relationship Between Price Elasticity and Revenue</a:t>
            </a:r>
            <a:endParaRPr lang="en-IN" sz="3400" dirty="0"/>
          </a:p>
        </p:txBody>
      </p:sp>
      <p:graphicFrame>
        <p:nvGraphicFramePr>
          <p:cNvPr id="7" name="Table 6"/>
          <p:cNvGraphicFramePr>
            <a:graphicFrameLocks noGrp="1"/>
          </p:cNvGraphicFramePr>
          <p:nvPr>
            <p:extLst>
              <p:ext uri="{D42A27DB-BD31-4B8C-83A1-F6EECF244321}">
                <p14:modId xmlns:p14="http://schemas.microsoft.com/office/powerpoint/2010/main" val="2494061170"/>
              </p:ext>
            </p:extLst>
          </p:nvPr>
        </p:nvGraphicFramePr>
        <p:xfrm>
          <a:off x="468314" y="1565488"/>
          <a:ext cx="8109629" cy="4759110"/>
        </p:xfrm>
        <a:graphic>
          <a:graphicData uri="http://schemas.openxmlformats.org/drawingml/2006/table">
            <a:tbl>
              <a:tblPr firstRow="1" bandRow="1">
                <a:tableStyleId>{2D5ABB26-0587-4C30-8999-92F81FD0307C}</a:tableStyleId>
              </a:tblPr>
              <a:tblGrid>
                <a:gridCol w="1529251">
                  <a:extLst>
                    <a:ext uri="{9D8B030D-6E8A-4147-A177-3AD203B41FA5}">
                      <a16:colId xmlns:a16="http://schemas.microsoft.com/office/drawing/2014/main" val="3299547796"/>
                    </a:ext>
                  </a:extLst>
                </a:gridCol>
                <a:gridCol w="2204321">
                  <a:extLst>
                    <a:ext uri="{9D8B030D-6E8A-4147-A177-3AD203B41FA5}">
                      <a16:colId xmlns:a16="http://schemas.microsoft.com/office/drawing/2014/main" val="513427179"/>
                    </a:ext>
                  </a:extLst>
                </a:gridCol>
                <a:gridCol w="4376057">
                  <a:extLst>
                    <a:ext uri="{9D8B030D-6E8A-4147-A177-3AD203B41FA5}">
                      <a16:colId xmlns:a16="http://schemas.microsoft.com/office/drawing/2014/main" val="3475530562"/>
                    </a:ext>
                  </a:extLst>
                </a:gridCol>
              </a:tblGrid>
              <a:tr h="432574">
                <a:tc>
                  <a:txBody>
                    <a:bodyPr/>
                    <a:lstStyle/>
                    <a:p>
                      <a:r>
                        <a:rPr lang="en-IN" sz="1400" b="1" i="0" u="none" strike="noStrike" cap="none" baseline="0" dirty="0">
                          <a:solidFill>
                            <a:schemeClr val="tx1"/>
                          </a:solidFill>
                          <a:latin typeface="+mn-lt"/>
                          <a:ea typeface="+mn-ea"/>
                          <a:cs typeface="+mn-cs"/>
                          <a:sym typeface="Arial"/>
                        </a:rPr>
                        <a:t>If demand is …</a:t>
                      </a:r>
                      <a:endParaRPr lang="en-IN" sz="1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cap="none" baseline="0" dirty="0">
                          <a:solidFill>
                            <a:schemeClr val="tx1"/>
                          </a:solidFill>
                          <a:latin typeface="+mn-lt"/>
                          <a:ea typeface="+mn-ea"/>
                          <a:cs typeface="+mn-cs"/>
                          <a:sym typeface="Arial"/>
                        </a:rPr>
                        <a:t>then …</a:t>
                      </a:r>
                      <a:endParaRPr lang="en-IN"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cap="none" baseline="0" dirty="0">
                          <a:solidFill>
                            <a:schemeClr val="tx1"/>
                          </a:solidFill>
                          <a:latin typeface="+mn-lt"/>
                          <a:ea typeface="+mn-ea"/>
                          <a:cs typeface="+mn-cs"/>
                          <a:sym typeface="Arial"/>
                        </a:rPr>
                        <a:t>because …</a:t>
                      </a:r>
                      <a:endParaRPr lang="en-IN" sz="14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7004729"/>
                  </a:ext>
                </a:extLst>
              </a:tr>
              <a:tr h="703652">
                <a:tc>
                  <a:txBody>
                    <a:bodyPr/>
                    <a:lstStyle/>
                    <a:p>
                      <a:r>
                        <a:rPr lang="en-IN" sz="1400" b="0" i="0" u="none" strike="noStrike" cap="none" baseline="0" dirty="0">
                          <a:solidFill>
                            <a:schemeClr val="tx1"/>
                          </a:solidFill>
                          <a:latin typeface="+mn-lt"/>
                          <a:ea typeface="+mn-ea"/>
                          <a:cs typeface="+mn-cs"/>
                          <a:sym typeface="Arial"/>
                        </a:rPr>
                        <a:t>elastic</a:t>
                      </a:r>
                      <a:endParaRPr lang="en-IN"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an increase in price reduces revenue</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tx1"/>
                          </a:solidFill>
                          <a:latin typeface="+mn-lt"/>
                          <a:ea typeface="+mn-ea"/>
                          <a:cs typeface="+mn-cs"/>
                          <a:sym typeface="Arial"/>
                        </a:rPr>
                        <a:t>the decrease in quantity demanded is proportionally </a:t>
                      </a:r>
                      <a:r>
                        <a:rPr lang="en-US" sz="1400" b="1" i="0" u="none" strike="noStrike" cap="none" baseline="0" dirty="0">
                          <a:solidFill>
                            <a:schemeClr val="tx1"/>
                          </a:solidFill>
                          <a:latin typeface="+mn-lt"/>
                          <a:ea typeface="+mn-ea"/>
                          <a:cs typeface="+mn-cs"/>
                          <a:sym typeface="Arial"/>
                        </a:rPr>
                        <a:t>greater</a:t>
                      </a:r>
                      <a:r>
                        <a:rPr lang="en-US" sz="1400" b="0" i="1" u="none" strike="noStrike" cap="none" baseline="0" dirty="0">
                          <a:solidFill>
                            <a:schemeClr val="tx1"/>
                          </a:solidFill>
                          <a:latin typeface="+mn-lt"/>
                          <a:ea typeface="+mn-ea"/>
                          <a:cs typeface="+mn-cs"/>
                          <a:sym typeface="Arial"/>
                        </a:rPr>
                        <a:t> </a:t>
                      </a:r>
                      <a:r>
                        <a:rPr lang="en-US" sz="1400" b="0" i="0" u="none" strike="noStrike" cap="none" baseline="0" dirty="0">
                          <a:solidFill>
                            <a:schemeClr val="tx1"/>
                          </a:solidFill>
                          <a:latin typeface="+mn-lt"/>
                          <a:ea typeface="+mn-ea"/>
                          <a:cs typeface="+mn-cs"/>
                          <a:sym typeface="Arial"/>
                        </a:rPr>
                        <a:t>than the increase in price.</a:t>
                      </a:r>
                      <a:endParaRPr lang="en-IN"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947703"/>
                  </a:ext>
                </a:extLst>
              </a:tr>
              <a:tr h="703652">
                <a:tc>
                  <a:txBody>
                    <a:bodyPr/>
                    <a:lstStyle/>
                    <a:p>
                      <a:r>
                        <a:rPr lang="en-IN" sz="1400" b="0" i="0" u="none" strike="noStrike" cap="none" baseline="0" dirty="0">
                          <a:solidFill>
                            <a:schemeClr val="tx1"/>
                          </a:solidFill>
                          <a:latin typeface="+mn-lt"/>
                          <a:ea typeface="+mn-ea"/>
                          <a:cs typeface="+mn-cs"/>
                          <a:sym typeface="Arial"/>
                        </a:rPr>
                        <a:t>elastic</a:t>
                      </a:r>
                      <a:endParaRPr lang="en-IN"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a decrease in price increases revenue</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tx1"/>
                          </a:solidFill>
                          <a:latin typeface="+mn-lt"/>
                          <a:ea typeface="+mn-ea"/>
                          <a:cs typeface="+mn-cs"/>
                          <a:sym typeface="Arial"/>
                        </a:rPr>
                        <a:t>the increase in quantity demanded is proportionally </a:t>
                      </a:r>
                      <a:r>
                        <a:rPr lang="en-US" sz="1400" b="1" i="0" u="none" strike="noStrike" cap="none" baseline="0" dirty="0">
                          <a:solidFill>
                            <a:schemeClr val="tx1"/>
                          </a:solidFill>
                          <a:latin typeface="+mn-lt"/>
                          <a:ea typeface="+mn-ea"/>
                          <a:cs typeface="+mn-cs"/>
                          <a:sym typeface="Arial"/>
                        </a:rPr>
                        <a:t>greater</a:t>
                      </a:r>
                      <a:r>
                        <a:rPr lang="en-US" sz="1400" b="0" i="1" u="none" strike="noStrike" cap="none" baseline="0" dirty="0">
                          <a:solidFill>
                            <a:schemeClr val="tx1"/>
                          </a:solidFill>
                          <a:latin typeface="+mn-lt"/>
                          <a:ea typeface="+mn-ea"/>
                          <a:cs typeface="+mn-cs"/>
                          <a:sym typeface="Arial"/>
                        </a:rPr>
                        <a:t> </a:t>
                      </a:r>
                      <a:r>
                        <a:rPr lang="en-US" sz="1400" b="0" i="0" u="none" strike="noStrike" cap="none" baseline="0" dirty="0">
                          <a:solidFill>
                            <a:schemeClr val="tx1"/>
                          </a:solidFill>
                          <a:latin typeface="+mn-lt"/>
                          <a:ea typeface="+mn-ea"/>
                          <a:cs typeface="+mn-cs"/>
                          <a:sym typeface="Arial"/>
                        </a:rPr>
                        <a:t>than the decrease in price.</a:t>
                      </a:r>
                      <a:endParaRPr lang="en-IN"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806758"/>
                  </a:ext>
                </a:extLst>
              </a:tr>
              <a:tr h="703652">
                <a:tc>
                  <a:txBody>
                    <a:bodyPr/>
                    <a:lstStyle/>
                    <a:p>
                      <a:r>
                        <a:rPr lang="en-IN" sz="1400" b="0" i="0" u="none" strike="noStrike" cap="none" baseline="0" dirty="0">
                          <a:solidFill>
                            <a:schemeClr val="tx1"/>
                          </a:solidFill>
                          <a:latin typeface="+mn-lt"/>
                          <a:ea typeface="+mn-ea"/>
                          <a:cs typeface="+mn-cs"/>
                          <a:sym typeface="Arial"/>
                        </a:rPr>
                        <a:t>inelastic</a:t>
                      </a:r>
                      <a:endParaRPr lang="en-IN"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an increase in price increases revenue</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tx1"/>
                          </a:solidFill>
                          <a:latin typeface="+mn-lt"/>
                          <a:ea typeface="+mn-ea"/>
                          <a:cs typeface="+mn-cs"/>
                          <a:sym typeface="Arial"/>
                        </a:rPr>
                        <a:t>the decrease in quantity demanded is proportionally </a:t>
                      </a:r>
                      <a:r>
                        <a:rPr lang="en-US" sz="1400" b="1" i="0" u="none" strike="noStrike" cap="none" baseline="0" dirty="0">
                          <a:solidFill>
                            <a:schemeClr val="tx1"/>
                          </a:solidFill>
                          <a:latin typeface="+mn-lt"/>
                          <a:ea typeface="+mn-ea"/>
                          <a:cs typeface="+mn-cs"/>
                          <a:sym typeface="Arial"/>
                        </a:rPr>
                        <a:t>smaller</a:t>
                      </a:r>
                      <a:r>
                        <a:rPr lang="en-US" sz="1400" b="0" i="1" u="none" strike="noStrike" cap="none" baseline="0" dirty="0">
                          <a:solidFill>
                            <a:schemeClr val="tx1"/>
                          </a:solidFill>
                          <a:latin typeface="+mn-lt"/>
                          <a:ea typeface="+mn-ea"/>
                          <a:cs typeface="+mn-cs"/>
                          <a:sym typeface="Arial"/>
                        </a:rPr>
                        <a:t> </a:t>
                      </a:r>
                      <a:r>
                        <a:rPr lang="en-US" sz="1400" b="0" i="0" u="none" strike="noStrike" cap="none" baseline="0" dirty="0">
                          <a:solidFill>
                            <a:schemeClr val="tx1"/>
                          </a:solidFill>
                          <a:latin typeface="+mn-lt"/>
                          <a:ea typeface="+mn-ea"/>
                          <a:cs typeface="+mn-cs"/>
                          <a:sym typeface="Arial"/>
                        </a:rPr>
                        <a:t>than the increase in price.</a:t>
                      </a:r>
                      <a:endParaRPr lang="en-IN"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9670817"/>
                  </a:ext>
                </a:extLst>
              </a:tr>
              <a:tr h="703652">
                <a:tc>
                  <a:txBody>
                    <a:bodyPr/>
                    <a:lstStyle/>
                    <a:p>
                      <a:r>
                        <a:rPr lang="en-IN" sz="1400" b="0" i="0" u="none" strike="noStrike" cap="none" baseline="0" dirty="0">
                          <a:solidFill>
                            <a:schemeClr val="tx1"/>
                          </a:solidFill>
                          <a:latin typeface="+mn-lt"/>
                          <a:ea typeface="+mn-ea"/>
                          <a:cs typeface="+mn-cs"/>
                          <a:sym typeface="Arial"/>
                        </a:rPr>
                        <a:t>inelastic</a:t>
                      </a:r>
                      <a:endParaRPr lang="en-IN"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a decrease in price reduces revenue</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tx1"/>
                          </a:solidFill>
                          <a:latin typeface="+mn-lt"/>
                          <a:ea typeface="+mn-ea"/>
                          <a:cs typeface="+mn-cs"/>
                          <a:sym typeface="Arial"/>
                        </a:rPr>
                        <a:t>the increase in quantity demanded is proportionally </a:t>
                      </a:r>
                      <a:r>
                        <a:rPr lang="en-US" sz="1400" b="1" i="0" u="none" strike="noStrike" cap="none" baseline="0" dirty="0">
                          <a:solidFill>
                            <a:schemeClr val="tx1"/>
                          </a:solidFill>
                          <a:latin typeface="+mn-lt"/>
                          <a:ea typeface="+mn-ea"/>
                          <a:cs typeface="+mn-cs"/>
                          <a:sym typeface="Arial"/>
                        </a:rPr>
                        <a:t>smaller</a:t>
                      </a:r>
                      <a:r>
                        <a:rPr lang="en-US" sz="1400" b="0" i="1" u="none" strike="noStrike" cap="none" baseline="0" dirty="0">
                          <a:solidFill>
                            <a:schemeClr val="tx1"/>
                          </a:solidFill>
                          <a:latin typeface="+mn-lt"/>
                          <a:ea typeface="+mn-ea"/>
                          <a:cs typeface="+mn-cs"/>
                          <a:sym typeface="Arial"/>
                        </a:rPr>
                        <a:t> </a:t>
                      </a:r>
                      <a:r>
                        <a:rPr lang="en-US" sz="1400" b="0" i="0" u="none" strike="noStrike" cap="none" baseline="0" dirty="0">
                          <a:solidFill>
                            <a:schemeClr val="tx1"/>
                          </a:solidFill>
                          <a:latin typeface="+mn-lt"/>
                          <a:ea typeface="+mn-ea"/>
                          <a:cs typeface="+mn-cs"/>
                          <a:sym typeface="Arial"/>
                        </a:rPr>
                        <a:t>than the decrease in price.</a:t>
                      </a:r>
                      <a:endParaRPr lang="en-IN"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365168"/>
                  </a:ext>
                </a:extLst>
              </a:tr>
              <a:tr h="755964">
                <a:tc>
                  <a:txBody>
                    <a:bodyPr/>
                    <a:lstStyle/>
                    <a:p>
                      <a:r>
                        <a:rPr lang="en-IN" sz="1400" b="0" i="0" u="none" strike="noStrike" cap="none" baseline="0" dirty="0">
                          <a:solidFill>
                            <a:schemeClr val="tx1"/>
                          </a:solidFill>
                          <a:latin typeface="+mn-lt"/>
                          <a:ea typeface="+mn-ea"/>
                          <a:cs typeface="+mn-cs"/>
                          <a:sym typeface="Arial"/>
                        </a:rPr>
                        <a:t>unit elastic</a:t>
                      </a:r>
                      <a:endParaRPr lang="en-IN"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tx1"/>
                          </a:solidFill>
                          <a:latin typeface="+mn-lt"/>
                          <a:ea typeface="+mn-ea"/>
                          <a:cs typeface="+mn-cs"/>
                          <a:sym typeface="Arial"/>
                        </a:rPr>
                        <a:t>an increase in price does </a:t>
                      </a:r>
                      <a:r>
                        <a:rPr lang="en-IN" sz="1400" b="0" i="0" u="none" strike="noStrike" cap="none" baseline="0" dirty="0">
                          <a:solidFill>
                            <a:schemeClr val="tx1"/>
                          </a:solidFill>
                          <a:latin typeface="+mn-lt"/>
                          <a:ea typeface="+mn-ea"/>
                          <a:cs typeface="+mn-cs"/>
                          <a:sym typeface="Arial"/>
                        </a:rPr>
                        <a:t>not affect revenue</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tx1"/>
                          </a:solidFill>
                          <a:latin typeface="+mn-lt"/>
                          <a:ea typeface="+mn-ea"/>
                          <a:cs typeface="+mn-cs"/>
                          <a:sym typeface="Arial"/>
                        </a:rPr>
                        <a:t>the decrease in quantity demanded is proportionally </a:t>
                      </a:r>
                      <a:r>
                        <a:rPr lang="en-US" sz="1400" b="1" i="0" u="none" strike="noStrike" cap="none" baseline="0" dirty="0">
                          <a:solidFill>
                            <a:schemeClr val="tx1"/>
                          </a:solidFill>
                          <a:latin typeface="+mn-lt"/>
                          <a:ea typeface="+mn-ea"/>
                          <a:cs typeface="+mn-cs"/>
                          <a:sym typeface="Arial"/>
                        </a:rPr>
                        <a:t>the same</a:t>
                      </a:r>
                      <a:r>
                        <a:rPr lang="en-US" sz="1400" b="0" i="1" u="none" strike="noStrike" cap="none" baseline="0" dirty="0">
                          <a:solidFill>
                            <a:schemeClr val="tx1"/>
                          </a:solidFill>
                          <a:latin typeface="+mn-lt"/>
                          <a:ea typeface="+mn-ea"/>
                          <a:cs typeface="+mn-cs"/>
                          <a:sym typeface="Arial"/>
                        </a:rPr>
                        <a:t> </a:t>
                      </a:r>
                      <a:r>
                        <a:rPr lang="en-US" sz="1400" b="1" i="0" u="none" strike="noStrike" cap="none" baseline="0" dirty="0">
                          <a:solidFill>
                            <a:schemeClr val="tx1"/>
                          </a:solidFill>
                          <a:latin typeface="+mn-lt"/>
                          <a:ea typeface="+mn-ea"/>
                          <a:cs typeface="+mn-cs"/>
                          <a:sym typeface="Arial"/>
                        </a:rPr>
                        <a:t>as</a:t>
                      </a:r>
                      <a:r>
                        <a:rPr lang="en-US" sz="1400" b="0" i="1" u="none" strike="noStrike" cap="none" baseline="0" dirty="0">
                          <a:solidFill>
                            <a:schemeClr val="tx1"/>
                          </a:solidFill>
                          <a:latin typeface="+mn-lt"/>
                          <a:ea typeface="+mn-ea"/>
                          <a:cs typeface="+mn-cs"/>
                          <a:sym typeface="Arial"/>
                        </a:rPr>
                        <a:t> </a:t>
                      </a:r>
                      <a:r>
                        <a:rPr lang="en-US" sz="1400" b="0" i="0" u="none" strike="noStrike" cap="none" baseline="0" dirty="0">
                          <a:solidFill>
                            <a:schemeClr val="tx1"/>
                          </a:solidFill>
                          <a:latin typeface="+mn-lt"/>
                          <a:ea typeface="+mn-ea"/>
                          <a:cs typeface="+mn-cs"/>
                          <a:sym typeface="Arial"/>
                        </a:rPr>
                        <a:t>the increase in price.</a:t>
                      </a:r>
                      <a:endParaRPr lang="en-IN"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41191"/>
                  </a:ext>
                </a:extLst>
              </a:tr>
              <a:tr h="755964">
                <a:tc>
                  <a:txBody>
                    <a:bodyPr/>
                    <a:lstStyle/>
                    <a:p>
                      <a:r>
                        <a:rPr lang="en-IN" sz="1400" b="0" i="0" u="none" strike="noStrike" cap="none" baseline="0" dirty="0">
                          <a:solidFill>
                            <a:schemeClr val="tx1"/>
                          </a:solidFill>
                          <a:latin typeface="+mn-lt"/>
                          <a:ea typeface="+mn-ea"/>
                          <a:cs typeface="+mn-cs"/>
                          <a:sym typeface="Arial"/>
                        </a:rPr>
                        <a:t>unit elastic</a:t>
                      </a:r>
                      <a:endParaRPr lang="en-IN" sz="14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tx1"/>
                          </a:solidFill>
                          <a:latin typeface="+mn-lt"/>
                          <a:ea typeface="+mn-ea"/>
                          <a:cs typeface="+mn-cs"/>
                          <a:sym typeface="Arial"/>
                        </a:rPr>
                        <a:t>a decrease in price does </a:t>
                      </a:r>
                      <a:r>
                        <a:rPr lang="en-IN" sz="1400" b="0" i="0" u="none" strike="noStrike" cap="none" baseline="0" dirty="0">
                          <a:solidFill>
                            <a:schemeClr val="tx1"/>
                          </a:solidFill>
                          <a:latin typeface="+mn-lt"/>
                          <a:ea typeface="+mn-ea"/>
                          <a:cs typeface="+mn-cs"/>
                          <a:sym typeface="Arial"/>
                        </a:rPr>
                        <a:t>not affect revenue</a:t>
                      </a:r>
                      <a:endParaRPr lang="en-IN"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tx1"/>
                          </a:solidFill>
                          <a:latin typeface="+mn-lt"/>
                          <a:ea typeface="+mn-ea"/>
                          <a:cs typeface="+mn-cs"/>
                          <a:sym typeface="Arial"/>
                        </a:rPr>
                        <a:t>the increase in quantity demanded is proportionally </a:t>
                      </a:r>
                      <a:r>
                        <a:rPr lang="en-US" sz="1400" b="1" i="0" u="none" strike="noStrike" cap="none" baseline="0" dirty="0">
                          <a:solidFill>
                            <a:schemeClr val="tx1"/>
                          </a:solidFill>
                          <a:latin typeface="+mn-lt"/>
                          <a:ea typeface="+mn-ea"/>
                          <a:cs typeface="+mn-cs"/>
                          <a:sym typeface="Arial"/>
                        </a:rPr>
                        <a:t>the same</a:t>
                      </a:r>
                      <a:r>
                        <a:rPr lang="en-US" sz="1400" b="0" i="1" u="none" strike="noStrike" cap="none" baseline="0" dirty="0">
                          <a:solidFill>
                            <a:schemeClr val="tx1"/>
                          </a:solidFill>
                          <a:latin typeface="+mn-lt"/>
                          <a:ea typeface="+mn-ea"/>
                          <a:cs typeface="+mn-cs"/>
                          <a:sym typeface="Arial"/>
                        </a:rPr>
                        <a:t> </a:t>
                      </a:r>
                      <a:r>
                        <a:rPr lang="en-US" sz="1400" b="1" i="0" u="none" strike="noStrike" cap="none" baseline="0" dirty="0">
                          <a:solidFill>
                            <a:schemeClr val="tx1"/>
                          </a:solidFill>
                          <a:latin typeface="+mn-lt"/>
                          <a:ea typeface="+mn-ea"/>
                          <a:cs typeface="+mn-cs"/>
                          <a:sym typeface="Arial"/>
                        </a:rPr>
                        <a:t>as</a:t>
                      </a:r>
                      <a:r>
                        <a:rPr lang="en-US" sz="1400" b="0" i="1" u="none" strike="noStrike" cap="none" baseline="0" dirty="0">
                          <a:solidFill>
                            <a:schemeClr val="tx1"/>
                          </a:solidFill>
                          <a:latin typeface="+mn-lt"/>
                          <a:ea typeface="+mn-ea"/>
                          <a:cs typeface="+mn-cs"/>
                          <a:sym typeface="Arial"/>
                        </a:rPr>
                        <a:t> </a:t>
                      </a:r>
                      <a:r>
                        <a:rPr lang="en-US" sz="1400" b="0" i="0" u="none" strike="noStrike" cap="none" baseline="0" dirty="0">
                          <a:solidFill>
                            <a:schemeClr val="tx1"/>
                          </a:solidFill>
                          <a:latin typeface="+mn-lt"/>
                          <a:ea typeface="+mn-ea"/>
                          <a:cs typeface="+mn-cs"/>
                          <a:sym typeface="Arial"/>
                        </a:rPr>
                        <a:t>the decrease in price.</a:t>
                      </a:r>
                      <a:endParaRPr lang="en-IN" sz="14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3520019"/>
                  </a:ext>
                </a:extLst>
              </a:tr>
            </a:tbl>
          </a:graphicData>
        </a:graphic>
      </p:graphicFrame>
    </p:spTree>
    <p:extLst>
      <p:ext uri="{BB962C8B-B14F-4D97-AF65-F5344CB8AC3E}">
        <p14:creationId xmlns:p14="http://schemas.microsoft.com/office/powerpoint/2010/main" val="392831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 Soda Taxes Work?</a:t>
            </a:r>
            <a:endParaRPr lang="en-IN" dirty="0"/>
          </a:p>
        </p:txBody>
      </p:sp>
      <p:sp>
        <p:nvSpPr>
          <p:cNvPr id="5" name="Content Placeholder 4"/>
          <p:cNvSpPr>
            <a:spLocks noGrp="1"/>
          </p:cNvSpPr>
          <p:nvPr>
            <p:ph sz="quarter" idx="13"/>
          </p:nvPr>
        </p:nvSpPr>
        <p:spPr>
          <a:xfrm>
            <a:off x="457200" y="1556327"/>
            <a:ext cx="4054415" cy="2360065"/>
          </a:xfrm>
        </p:spPr>
        <p:txBody>
          <a:bodyPr/>
          <a:lstStyle/>
          <a:p>
            <a:pPr marL="0" lvl="0" indent="0">
              <a:buSzPts val="2200"/>
              <a:buNone/>
            </a:pPr>
            <a:r>
              <a:rPr lang="en-US" dirty="0"/>
              <a:t>Recently a number of cities have enacted taxes on soda and other sweetened beverages. Why?</a:t>
            </a:r>
          </a:p>
          <a:p>
            <a:pPr lvl="0" indent="-256032"/>
            <a:r>
              <a:rPr lang="en-US" dirty="0"/>
              <a:t>To reduce sugar consumption, and hence obesity and diabetes</a:t>
            </a:r>
          </a:p>
          <a:p>
            <a:pPr lvl="0" indent="-256032"/>
            <a:r>
              <a:rPr lang="en-US" dirty="0"/>
              <a:t>To raise funds for public projects</a:t>
            </a:r>
          </a:p>
        </p:txBody>
      </p:sp>
      <p:sp>
        <p:nvSpPr>
          <p:cNvPr id="6" name="Content Placeholder 5"/>
          <p:cNvSpPr>
            <a:spLocks noGrp="1"/>
          </p:cNvSpPr>
          <p:nvPr>
            <p:ph sz="quarter" idx="14"/>
          </p:nvPr>
        </p:nvSpPr>
        <p:spPr>
          <a:xfrm>
            <a:off x="457200" y="4040942"/>
            <a:ext cx="3890513" cy="2230462"/>
          </a:xfrm>
        </p:spPr>
        <p:txBody>
          <a:bodyPr/>
          <a:lstStyle/>
          <a:p>
            <a:pPr marL="0" lvl="0" indent="0">
              <a:buSzPts val="2200"/>
              <a:buNone/>
            </a:pPr>
            <a:r>
              <a:rPr lang="en-US" dirty="0"/>
              <a:t>Interestingly, these goals partially conflict: if beverage consumption decreases as intended, then less tax revenue will be collected.</a:t>
            </a:r>
          </a:p>
          <a:p>
            <a:pPr lvl="0" indent="-256032">
              <a:spcAft>
                <a:spcPts val="600"/>
              </a:spcAft>
            </a:pPr>
            <a:r>
              <a:rPr lang="en-US" dirty="0"/>
              <a:t>How can we know what the actual outcome will be?</a:t>
            </a:r>
          </a:p>
        </p:txBody>
      </p:sp>
      <p:pic>
        <p:nvPicPr>
          <p:cNvPr id="8" name="Picture 7" descr="Protesters walk through a street with signs denouncing a soda tax."/>
          <p:cNvPicPr>
            <a:picLocks noChangeAspect="1"/>
          </p:cNvPicPr>
          <p:nvPr/>
        </p:nvPicPr>
        <p:blipFill>
          <a:blip r:embed="rId2"/>
          <a:stretch>
            <a:fillRect/>
          </a:stretch>
        </p:blipFill>
        <p:spPr>
          <a:xfrm>
            <a:off x="4630864" y="1758952"/>
            <a:ext cx="4237087" cy="2822693"/>
          </a:xfrm>
          <a:prstGeom prst="rect">
            <a:avLst/>
          </a:prstGeom>
        </p:spPr>
      </p:pic>
    </p:spTree>
    <p:extLst>
      <p:ext uri="{BB962C8B-B14F-4D97-AF65-F5344CB8AC3E}">
        <p14:creationId xmlns:p14="http://schemas.microsoft.com/office/powerpoint/2010/main" val="2666099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Why Are Elasticity and Total Revenue Related?</a:t>
            </a:r>
            <a:endParaRPr lang="en-IN" sz="3400" dirty="0"/>
          </a:p>
        </p:txBody>
      </p:sp>
      <p:sp>
        <p:nvSpPr>
          <p:cNvPr id="3" name="Content Placeholder 2"/>
          <p:cNvSpPr>
            <a:spLocks noGrp="1"/>
          </p:cNvSpPr>
          <p:nvPr>
            <p:ph sz="quarter" idx="16"/>
          </p:nvPr>
        </p:nvSpPr>
        <p:spPr>
          <a:xfrm>
            <a:off x="457200" y="1555750"/>
            <a:ext cx="6435306" cy="419699"/>
          </a:xfrm>
        </p:spPr>
        <p:txBody>
          <a:bodyPr/>
          <a:lstStyle/>
          <a:p>
            <a:pPr marL="0" lvl="0" indent="0">
              <a:spcBef>
                <a:spcPts val="0"/>
              </a:spcBef>
              <a:buSzPts val="2200"/>
              <a:buNone/>
            </a:pPr>
            <a:r>
              <a:rPr lang="en-US" sz="2400" dirty="0"/>
              <a:t>The formula for price elasticity of demand is :</a:t>
            </a:r>
          </a:p>
        </p:txBody>
      </p:sp>
      <p:graphicFrame>
        <p:nvGraphicFramePr>
          <p:cNvPr id="6" name="Object 5" descr="Price elasticity of demand equals Percentage change in quantity demanded over percentage change in price."/>
          <p:cNvGraphicFramePr>
            <a:graphicFrameLocks noChangeAspect="1"/>
          </p:cNvGraphicFramePr>
          <p:nvPr>
            <p:extLst>
              <p:ext uri="{D42A27DB-BD31-4B8C-83A1-F6EECF244321}">
                <p14:modId xmlns:p14="http://schemas.microsoft.com/office/powerpoint/2010/main" val="2635916760"/>
              </p:ext>
            </p:extLst>
          </p:nvPr>
        </p:nvGraphicFramePr>
        <p:xfrm>
          <a:off x="505703" y="2346996"/>
          <a:ext cx="8132595" cy="730166"/>
        </p:xfrm>
        <a:graphic>
          <a:graphicData uri="http://schemas.openxmlformats.org/presentationml/2006/ole">
            <mc:AlternateContent xmlns:mc="http://schemas.openxmlformats.org/markup-compatibility/2006">
              <mc:Choice xmlns:v="urn:schemas-microsoft-com:vml" Requires="v">
                <p:oleObj name="Equation" r:id="rId2" imgW="4825800" imgH="431640" progId="Equation.DSMT4">
                  <p:embed/>
                </p:oleObj>
              </mc:Choice>
              <mc:Fallback>
                <p:oleObj name="Equation" r:id="rId2" imgW="4825800" imgH="431640" progId="Equation.DSMT4">
                  <p:embed/>
                  <p:pic>
                    <p:nvPicPr>
                      <p:cNvPr id="6" name="Object 5" descr="Price elasticity of demand equals Percentage change in quantity demanded over percentage change in price."/>
                      <p:cNvPicPr/>
                      <p:nvPr/>
                    </p:nvPicPr>
                    <p:blipFill>
                      <a:blip r:embed="rId3"/>
                      <a:stretch>
                        <a:fillRect/>
                      </a:stretch>
                    </p:blipFill>
                    <p:spPr>
                      <a:xfrm>
                        <a:off x="505703" y="2346996"/>
                        <a:ext cx="8132595" cy="730166"/>
                      </a:xfrm>
                      <a:prstGeom prst="rect">
                        <a:avLst/>
                      </a:prstGeom>
                    </p:spPr>
                  </p:pic>
                </p:oleObj>
              </mc:Fallback>
            </mc:AlternateContent>
          </a:graphicData>
        </a:graphic>
      </p:graphicFrame>
      <p:sp>
        <p:nvSpPr>
          <p:cNvPr id="4" name="Content Placeholder 3"/>
          <p:cNvSpPr>
            <a:spLocks noGrp="1"/>
          </p:cNvSpPr>
          <p:nvPr>
            <p:ph sz="quarter" idx="14"/>
          </p:nvPr>
        </p:nvSpPr>
        <p:spPr>
          <a:xfrm>
            <a:off x="457199" y="3448709"/>
            <a:ext cx="8501743" cy="1196411"/>
          </a:xfrm>
        </p:spPr>
        <p:txBody>
          <a:bodyPr/>
          <a:lstStyle/>
          <a:p>
            <a:pPr marL="0" lvl="0" indent="0">
              <a:spcBef>
                <a:spcPts val="0"/>
              </a:spcBef>
              <a:buSzPts val="2200"/>
              <a:buNone/>
            </a:pPr>
            <a:r>
              <a:rPr lang="en-US" sz="2400" dirty="0"/>
              <a:t>So if this is greater than 1 (in absolute terms) then quantity demanded goes up by a higher percentage than price, raising the revenue.</a:t>
            </a:r>
          </a:p>
        </p:txBody>
      </p:sp>
      <p:sp>
        <p:nvSpPr>
          <p:cNvPr id="5" name="Content Placeholder 4"/>
          <p:cNvSpPr>
            <a:spLocks noGrp="1"/>
          </p:cNvSpPr>
          <p:nvPr>
            <p:ph sz="quarter" idx="15"/>
          </p:nvPr>
        </p:nvSpPr>
        <p:spPr>
          <a:xfrm>
            <a:off x="457200" y="4803682"/>
            <a:ext cx="8371114" cy="1259662"/>
          </a:xfrm>
        </p:spPr>
        <p:txBody>
          <a:bodyPr/>
          <a:lstStyle/>
          <a:p>
            <a:pPr marL="0" indent="0">
              <a:buNone/>
            </a:pPr>
            <a:r>
              <a:rPr lang="en-US" sz="2400" dirty="0"/>
              <a:t>A special case occurs when price elasticity of demand is −1: the percentage change in quantity demanded equals the percentage change in price so revenue does not change.</a:t>
            </a:r>
          </a:p>
        </p:txBody>
      </p:sp>
    </p:spTree>
    <p:extLst>
      <p:ext uri="{BB962C8B-B14F-4D97-AF65-F5344CB8AC3E}">
        <p14:creationId xmlns:p14="http://schemas.microsoft.com/office/powerpoint/2010/main" val="508761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6.4 Elasticity Is Not Constant Along a Linear Demand Curve </a:t>
            </a:r>
            <a:r>
              <a:rPr lang="en-US" sz="2000" b="0" dirty="0"/>
              <a:t>(1 of 2)</a:t>
            </a:r>
            <a:endParaRPr lang="en-IN" sz="2000" dirty="0"/>
          </a:p>
        </p:txBody>
      </p:sp>
      <p:sp>
        <p:nvSpPr>
          <p:cNvPr id="6" name="Content Placeholder 5"/>
          <p:cNvSpPr>
            <a:spLocks noGrp="1"/>
          </p:cNvSpPr>
          <p:nvPr>
            <p:ph sz="quarter" idx="13"/>
          </p:nvPr>
        </p:nvSpPr>
        <p:spPr>
          <a:xfrm>
            <a:off x="457200" y="1556326"/>
            <a:ext cx="3372928" cy="4467955"/>
          </a:xfrm>
        </p:spPr>
        <p:txBody>
          <a:bodyPr/>
          <a:lstStyle/>
          <a:p>
            <a:pPr marL="0" lvl="0" indent="0">
              <a:spcBef>
                <a:spcPts val="0"/>
              </a:spcBef>
              <a:buSzPts val="2200"/>
              <a:buNone/>
            </a:pPr>
            <a:r>
              <a:rPr lang="en-US" sz="2200" dirty="0"/>
              <a:t>Suppose we have a linear demand curve.</a:t>
            </a:r>
          </a:p>
          <a:p>
            <a:pPr marL="0" lvl="0" indent="0">
              <a:spcBef>
                <a:spcPts val="1200"/>
              </a:spcBef>
              <a:buSzPts val="2200"/>
              <a:buNone/>
            </a:pPr>
            <a:r>
              <a:rPr lang="en-US" sz="2200" dirty="0"/>
              <a:t>What happens to total revenue as price increases?</a:t>
            </a:r>
          </a:p>
          <a:p>
            <a:pPr marL="255600">
              <a:buSzPts val="2200"/>
            </a:pPr>
            <a:r>
              <a:rPr lang="en-US" sz="2200" dirty="0"/>
              <a:t>Initially, total revenue rises, suggesting demand is inelastic.</a:t>
            </a:r>
          </a:p>
          <a:p>
            <a:pPr marL="255600">
              <a:buSzPts val="2200"/>
            </a:pPr>
            <a:r>
              <a:rPr lang="en-US" sz="2200" dirty="0"/>
              <a:t>But then total revenue starts to fall, suggesting demand is elastic!</a:t>
            </a:r>
          </a:p>
        </p:txBody>
      </p:sp>
      <p:graphicFrame>
        <p:nvGraphicFramePr>
          <p:cNvPr id="7" name="Table 6"/>
          <p:cNvGraphicFramePr>
            <a:graphicFrameLocks noGrp="1"/>
          </p:cNvGraphicFramePr>
          <p:nvPr>
            <p:extLst>
              <p:ext uri="{D42A27DB-BD31-4B8C-83A1-F6EECF244321}">
                <p14:modId xmlns:p14="http://schemas.microsoft.com/office/powerpoint/2010/main" val="3474533297"/>
              </p:ext>
            </p:extLst>
          </p:nvPr>
        </p:nvGraphicFramePr>
        <p:xfrm>
          <a:off x="4382834" y="1557333"/>
          <a:ext cx="4195109" cy="4596021"/>
        </p:xfrm>
        <a:graphic>
          <a:graphicData uri="http://schemas.openxmlformats.org/drawingml/2006/table">
            <a:tbl>
              <a:tblPr firstRow="1" bandRow="1">
                <a:tableStyleId>{2D5ABB26-0587-4C30-8999-92F81FD0307C}</a:tableStyleId>
              </a:tblPr>
              <a:tblGrid>
                <a:gridCol w="1255966">
                  <a:extLst>
                    <a:ext uri="{9D8B030D-6E8A-4147-A177-3AD203B41FA5}">
                      <a16:colId xmlns:a16="http://schemas.microsoft.com/office/drawing/2014/main" val="309308354"/>
                    </a:ext>
                  </a:extLst>
                </a:gridCol>
                <a:gridCol w="1676400">
                  <a:extLst>
                    <a:ext uri="{9D8B030D-6E8A-4147-A177-3AD203B41FA5}">
                      <a16:colId xmlns:a16="http://schemas.microsoft.com/office/drawing/2014/main" val="718370292"/>
                    </a:ext>
                  </a:extLst>
                </a:gridCol>
                <a:gridCol w="1262743">
                  <a:extLst>
                    <a:ext uri="{9D8B030D-6E8A-4147-A177-3AD203B41FA5}">
                      <a16:colId xmlns:a16="http://schemas.microsoft.com/office/drawing/2014/main" val="4231112679"/>
                    </a:ext>
                  </a:extLst>
                </a:gridCol>
              </a:tblGrid>
              <a:tr h="513059">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latin typeface="+mn-lt"/>
                          <a:ea typeface="Arial"/>
                          <a:cs typeface="Arial"/>
                          <a:sym typeface="Arial"/>
                        </a:rPr>
                        <a:t>Price</a:t>
                      </a:r>
                      <a:endParaRPr sz="1400" b="1" u="none" strike="noStrike" cap="none" dirty="0">
                        <a:latin typeface="+mn-lt"/>
                      </a:endParaRPr>
                    </a:p>
                  </a:txBody>
                  <a:tcPr marL="0" marR="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latin typeface="+mn-lt"/>
                          <a:ea typeface="Arial"/>
                          <a:cs typeface="Arial"/>
                          <a:sym typeface="Arial"/>
                        </a:rPr>
                        <a:t>Quantity Demanded</a:t>
                      </a:r>
                      <a:endParaRPr sz="1800" b="1" u="none" strike="noStrike" cap="none" dirty="0">
                        <a:latin typeface="+mn-lt"/>
                        <a:ea typeface="Arial"/>
                        <a:cs typeface="Arial"/>
                        <a:sym typeface="Arial"/>
                      </a:endParaRPr>
                    </a:p>
                  </a:txBody>
                  <a:tcPr marL="0" marR="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dirty="0">
                          <a:latin typeface="+mn-lt"/>
                          <a:ea typeface="Arial"/>
                          <a:cs typeface="Arial"/>
                          <a:sym typeface="Arial"/>
                        </a:rPr>
                        <a:t>Total Revenue</a:t>
                      </a:r>
                      <a:endParaRPr sz="1800" b="1" u="none" strike="noStrike" cap="none" dirty="0">
                        <a:latin typeface="+mn-lt"/>
                        <a:ea typeface="Arial"/>
                        <a:cs typeface="Arial"/>
                        <a:sym typeface="Arial"/>
                      </a:endParaRPr>
                    </a:p>
                  </a:txBody>
                  <a:tcPr marL="0" marR="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71552"/>
                  </a:ext>
                </a:extLst>
              </a:tr>
              <a:tr h="449709">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$8</a:t>
                      </a:r>
                      <a:endParaRPr sz="1800" u="none" strike="noStrike" cap="none" dirty="0">
                        <a:latin typeface="+mn-lt"/>
                        <a:ea typeface="Arial"/>
                        <a:cs typeface="Arial"/>
                        <a:sym typeface="Arial"/>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0</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$0</a:t>
                      </a:r>
                      <a:endParaRPr sz="1800" u="none" strike="noStrike" cap="none" dirty="0">
                        <a:latin typeface="+mn-lt"/>
                        <a:ea typeface="Arial"/>
                        <a:cs typeface="Arial"/>
                        <a:sym typeface="Arial"/>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6817508"/>
                  </a:ext>
                </a:extLst>
              </a:tr>
              <a:tr h="449709">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7</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2</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14</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0808952"/>
                  </a:ext>
                </a:extLst>
              </a:tr>
              <a:tr h="449709">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6</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4</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24</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1149145"/>
                  </a:ext>
                </a:extLst>
              </a:tr>
              <a:tr h="449709">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5</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6</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30</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571060"/>
                  </a:ext>
                </a:extLst>
              </a:tr>
              <a:tr h="449709">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4</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8</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32</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7729865"/>
                  </a:ext>
                </a:extLst>
              </a:tr>
              <a:tr h="449709">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3</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10</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30</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5415808"/>
                  </a:ext>
                </a:extLst>
              </a:tr>
              <a:tr h="449709">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2</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12</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24</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287944"/>
                  </a:ext>
                </a:extLst>
              </a:tr>
              <a:tr h="449709">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1</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14</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14</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9963886"/>
                  </a:ext>
                </a:extLst>
              </a:tr>
              <a:tr h="449709">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0</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16</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mn-lt"/>
                          <a:ea typeface="Arial"/>
                          <a:cs typeface="Arial"/>
                          <a:sym typeface="Arial"/>
                        </a:rPr>
                        <a:t>0</a:t>
                      </a:r>
                      <a:endParaRPr sz="1400" u="none" strike="noStrike" cap="none" dirty="0">
                        <a:latin typeface="+mn-lt"/>
                      </a:endParaRP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48877"/>
                  </a:ext>
                </a:extLst>
              </a:tr>
            </a:tbl>
          </a:graphicData>
        </a:graphic>
      </p:graphicFrame>
    </p:spTree>
    <p:extLst>
      <p:ext uri="{BB962C8B-B14F-4D97-AF65-F5344CB8AC3E}">
        <p14:creationId xmlns:p14="http://schemas.microsoft.com/office/powerpoint/2010/main" val="677353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6.4 Elasticity Is Not Constant Along a Linear Demand Curve </a:t>
            </a:r>
            <a:r>
              <a:rPr lang="en-US" sz="2000" b="0" dirty="0"/>
              <a:t>(2 of 2)</a:t>
            </a:r>
            <a:endParaRPr lang="en-IN" sz="2000" dirty="0"/>
          </a:p>
        </p:txBody>
      </p:sp>
      <p:sp>
        <p:nvSpPr>
          <p:cNvPr id="6" name="Content Placeholder 5"/>
          <p:cNvSpPr>
            <a:spLocks noGrp="1"/>
          </p:cNvSpPr>
          <p:nvPr>
            <p:ph sz="quarter" idx="13"/>
          </p:nvPr>
        </p:nvSpPr>
        <p:spPr>
          <a:xfrm>
            <a:off x="457201" y="1556326"/>
            <a:ext cx="4433976" cy="4805076"/>
          </a:xfrm>
        </p:spPr>
        <p:txBody>
          <a:bodyPr/>
          <a:lstStyle/>
          <a:p>
            <a:pPr marL="0" lvl="0" indent="0">
              <a:spcBef>
                <a:spcPts val="0"/>
              </a:spcBef>
              <a:buSzPts val="2200"/>
              <a:buNone/>
            </a:pPr>
            <a:r>
              <a:rPr lang="en-US" dirty="0"/>
              <a:t>The data from the table are plotted in the graphs.</a:t>
            </a:r>
          </a:p>
          <a:p>
            <a:pPr marL="0" lvl="0" indent="0">
              <a:buSzPts val="2200"/>
              <a:buNone/>
            </a:pPr>
            <a:r>
              <a:rPr lang="en-US" dirty="0"/>
              <a:t>As price decreases from $8, revenue rises—hence demand is elastic.</a:t>
            </a:r>
          </a:p>
          <a:p>
            <a:pPr marL="0" lvl="0" indent="0">
              <a:buSzPts val="2200"/>
              <a:buNone/>
            </a:pPr>
            <a:r>
              <a:rPr lang="en-US" dirty="0"/>
              <a:t>As price continues to fall, revenue eventually flattens out—demand is unit elastic.</a:t>
            </a:r>
          </a:p>
          <a:p>
            <a:pPr marL="0" lvl="0" indent="0">
              <a:buSzPts val="2200"/>
              <a:buNone/>
            </a:pPr>
            <a:r>
              <a:rPr lang="en-US" dirty="0"/>
              <a:t>Then as price falls even further, revenue begins to fall—demand is inelastic.</a:t>
            </a:r>
          </a:p>
        </p:txBody>
      </p:sp>
      <p:pic>
        <p:nvPicPr>
          <p:cNvPr id="8" name="Picture 7" descr="Graphs A and B depict that elasticity is not constant along a linear demand curve, using movie rentals as an example. For long description in Notes pane, press F6."/>
          <p:cNvPicPr>
            <a:picLocks noChangeAspect="1"/>
          </p:cNvPicPr>
          <p:nvPr/>
        </p:nvPicPr>
        <p:blipFill>
          <a:blip r:embed="rId3"/>
          <a:stretch>
            <a:fillRect/>
          </a:stretch>
        </p:blipFill>
        <p:spPr>
          <a:xfrm>
            <a:off x="5400771" y="1557338"/>
            <a:ext cx="3286029" cy="4804064"/>
          </a:xfrm>
          <a:prstGeom prst="rect">
            <a:avLst/>
          </a:prstGeom>
        </p:spPr>
      </p:pic>
    </p:spTree>
    <p:extLst>
      <p:ext uri="{BB962C8B-B14F-4D97-AF65-F5344CB8AC3E}">
        <p14:creationId xmlns:p14="http://schemas.microsoft.com/office/powerpoint/2010/main" val="3559260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Apply the Concept: Amazon and Netflix Test the Price Elasticity of Demand for Their Services </a:t>
            </a:r>
            <a:r>
              <a:rPr lang="en-US" sz="2000" b="0" dirty="0"/>
              <a:t>(1 of 2)</a:t>
            </a:r>
            <a:endParaRPr lang="en-IN" sz="2000" b="0" dirty="0"/>
          </a:p>
        </p:txBody>
      </p:sp>
      <p:sp>
        <p:nvSpPr>
          <p:cNvPr id="6" name="Content Placeholder 5"/>
          <p:cNvSpPr>
            <a:spLocks noGrp="1"/>
          </p:cNvSpPr>
          <p:nvPr>
            <p:ph sz="quarter" idx="13"/>
          </p:nvPr>
        </p:nvSpPr>
        <p:spPr>
          <a:xfrm>
            <a:off x="457200" y="1556327"/>
            <a:ext cx="7522029" cy="1799348"/>
          </a:xfrm>
        </p:spPr>
        <p:txBody>
          <a:bodyPr/>
          <a:lstStyle/>
          <a:p>
            <a:pPr marL="0" lvl="0" indent="0">
              <a:spcBef>
                <a:spcPts val="1200"/>
              </a:spcBef>
              <a:buSzPts val="2200"/>
              <a:buNone/>
            </a:pPr>
            <a:r>
              <a:rPr lang="en-US" sz="2400" dirty="0"/>
              <a:t>In its early years, Amazon kept the price of Amazon Prime low.</a:t>
            </a:r>
          </a:p>
          <a:p>
            <a:pPr marL="255600"/>
            <a:r>
              <a:rPr lang="en-US" sz="2400" dirty="0"/>
              <a:t>What do you think it have believed about the price elasticity of demand for Amazon Prime?</a:t>
            </a:r>
          </a:p>
        </p:txBody>
      </p:sp>
      <p:sp>
        <p:nvSpPr>
          <p:cNvPr id="7" name="Content Placeholder 6"/>
          <p:cNvSpPr>
            <a:spLocks noGrp="1"/>
          </p:cNvSpPr>
          <p:nvPr>
            <p:ph sz="quarter" idx="14"/>
          </p:nvPr>
        </p:nvSpPr>
        <p:spPr>
          <a:xfrm>
            <a:off x="457200" y="3599353"/>
            <a:ext cx="8229600" cy="1792156"/>
          </a:xfrm>
        </p:spPr>
        <p:txBody>
          <a:bodyPr/>
          <a:lstStyle/>
          <a:p>
            <a:pPr marL="0" lvl="0" indent="0">
              <a:spcBef>
                <a:spcPts val="1200"/>
              </a:spcBef>
              <a:buSzPts val="2200"/>
              <a:buNone/>
            </a:pPr>
            <a:r>
              <a:rPr lang="en-US" sz="2400" dirty="0"/>
              <a:t>Recently Amazon has raised the price of Amazon Prime (from $79 to $99 in 2014, and to $119 in 2018).</a:t>
            </a:r>
          </a:p>
          <a:p>
            <a:pPr marL="255600" lvl="0"/>
            <a:r>
              <a:rPr lang="en-US" sz="2400" dirty="0"/>
              <a:t>What does this suggest about how Amazon believed the price elasticity of demand had changed?</a:t>
            </a:r>
          </a:p>
        </p:txBody>
      </p:sp>
    </p:spTree>
    <p:extLst>
      <p:ext uri="{BB962C8B-B14F-4D97-AF65-F5344CB8AC3E}">
        <p14:creationId xmlns:p14="http://schemas.microsoft.com/office/powerpoint/2010/main" val="1432340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Apply the Concept: Amazon and Netflix Test the Price Elasticity of Demand for Their Services </a:t>
            </a:r>
            <a:r>
              <a:rPr lang="en-US" sz="2000" b="0" dirty="0"/>
              <a:t>(2 of 2)</a:t>
            </a:r>
            <a:endParaRPr lang="en-IN" sz="2000" b="0" dirty="0"/>
          </a:p>
        </p:txBody>
      </p:sp>
      <p:sp>
        <p:nvSpPr>
          <p:cNvPr id="6" name="Content Placeholder 5"/>
          <p:cNvSpPr>
            <a:spLocks noGrp="1"/>
          </p:cNvSpPr>
          <p:nvPr>
            <p:ph sz="quarter" idx="13"/>
          </p:nvPr>
        </p:nvSpPr>
        <p:spPr>
          <a:xfrm>
            <a:off x="457201" y="1577020"/>
            <a:ext cx="3794371" cy="3060294"/>
          </a:xfrm>
        </p:spPr>
        <p:txBody>
          <a:bodyPr/>
          <a:lstStyle/>
          <a:p>
            <a:pPr marL="0" lvl="0" indent="0">
              <a:spcBef>
                <a:spcPts val="1200"/>
              </a:spcBef>
              <a:buSzPts val="2200"/>
              <a:buNone/>
            </a:pPr>
            <a:r>
              <a:rPr lang="en-US" dirty="0"/>
              <a:t>Do you think the same pattern of elasticity changes has happened with Netflix?</a:t>
            </a:r>
          </a:p>
          <a:p>
            <a:pPr marL="255600" lvl="0"/>
            <a:r>
              <a:rPr lang="en-US" dirty="0"/>
              <a:t>Netflix has raised the price of its two-device plan from $8.99 to $12.99 from 2015-2019. This is consistent with it believing demand has been price inelastic recently.</a:t>
            </a:r>
          </a:p>
        </p:txBody>
      </p:sp>
      <p:sp>
        <p:nvSpPr>
          <p:cNvPr id="7" name="Content Placeholder 6"/>
          <p:cNvSpPr>
            <a:spLocks noGrp="1"/>
          </p:cNvSpPr>
          <p:nvPr>
            <p:ph sz="quarter" idx="14"/>
          </p:nvPr>
        </p:nvSpPr>
        <p:spPr>
          <a:xfrm>
            <a:off x="457199" y="4751882"/>
            <a:ext cx="3995165" cy="1376776"/>
          </a:xfrm>
        </p:spPr>
        <p:txBody>
          <a:bodyPr/>
          <a:lstStyle/>
          <a:p>
            <a:pPr marL="0" lvl="0" indent="0">
              <a:spcBef>
                <a:spcPts val="1200"/>
              </a:spcBef>
              <a:buSzPts val="2200"/>
              <a:buNone/>
            </a:pPr>
            <a:r>
              <a:rPr lang="en-US" dirty="0"/>
              <a:t>With more (substitute) streaming options, do you think Netflix will be able to continue raising its price without losing customers?</a:t>
            </a:r>
          </a:p>
        </p:txBody>
      </p:sp>
      <p:pic>
        <p:nvPicPr>
          <p:cNvPr id="3" name="Picture 2" descr="A smart phone and tablet share the same screen featuring film selections on Netflix."/>
          <p:cNvPicPr>
            <a:picLocks noChangeAspect="1"/>
          </p:cNvPicPr>
          <p:nvPr/>
        </p:nvPicPr>
        <p:blipFill>
          <a:blip r:embed="rId2"/>
          <a:stretch>
            <a:fillRect/>
          </a:stretch>
        </p:blipFill>
        <p:spPr>
          <a:xfrm>
            <a:off x="4452364" y="1589257"/>
            <a:ext cx="4458063" cy="2613908"/>
          </a:xfrm>
          <a:prstGeom prst="rect">
            <a:avLst/>
          </a:prstGeom>
        </p:spPr>
      </p:pic>
    </p:spTree>
    <p:extLst>
      <p:ext uri="{BB962C8B-B14F-4D97-AF65-F5344CB8AC3E}">
        <p14:creationId xmlns:p14="http://schemas.microsoft.com/office/powerpoint/2010/main" val="2166408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6.4 Other Demand Elasticities</a:t>
            </a:r>
            <a:endParaRPr lang="en-IN" dirty="0"/>
          </a:p>
        </p:txBody>
      </p:sp>
      <p:sp>
        <p:nvSpPr>
          <p:cNvPr id="3" name="Content Placeholder 2"/>
          <p:cNvSpPr>
            <a:spLocks noGrp="1"/>
          </p:cNvSpPr>
          <p:nvPr>
            <p:ph sz="quarter" idx="16"/>
          </p:nvPr>
        </p:nvSpPr>
        <p:spPr>
          <a:xfrm>
            <a:off x="457200" y="1555750"/>
            <a:ext cx="8160589" cy="566348"/>
          </a:xfrm>
        </p:spPr>
        <p:txBody>
          <a:bodyPr/>
          <a:lstStyle/>
          <a:p>
            <a:pPr marL="0" lvl="0" indent="0">
              <a:spcBef>
                <a:spcPts val="0"/>
              </a:spcBef>
              <a:buSzPts val="1600"/>
              <a:buNone/>
            </a:pPr>
            <a:r>
              <a:rPr lang="en-US" sz="1600" b="1" dirty="0"/>
              <a:t>Define and calculate the cross-price elasticity of demand and the income elasticity of demand and explain their determinants.</a:t>
            </a:r>
          </a:p>
        </p:txBody>
      </p:sp>
      <p:sp>
        <p:nvSpPr>
          <p:cNvPr id="4" name="Content Placeholder 3"/>
          <p:cNvSpPr>
            <a:spLocks noGrp="1"/>
          </p:cNvSpPr>
          <p:nvPr>
            <p:ph sz="quarter" idx="14"/>
          </p:nvPr>
        </p:nvSpPr>
        <p:spPr>
          <a:xfrm>
            <a:off x="457200" y="2208931"/>
            <a:ext cx="8091577" cy="2031414"/>
          </a:xfrm>
        </p:spPr>
        <p:txBody>
          <a:bodyPr/>
          <a:lstStyle/>
          <a:p>
            <a:pPr marL="0" lvl="0" indent="0">
              <a:spcBef>
                <a:spcPts val="0"/>
              </a:spcBef>
              <a:buSzPts val="2200"/>
              <a:buNone/>
            </a:pPr>
            <a:r>
              <a:rPr lang="en-US" dirty="0"/>
              <a:t>When we examined demand in Chapter 3, we discussed substitutes and complements:</a:t>
            </a:r>
          </a:p>
          <a:p>
            <a:pPr marL="255600"/>
            <a:r>
              <a:rPr lang="en-US" b="1" dirty="0"/>
              <a:t>Substitutes</a:t>
            </a:r>
            <a:r>
              <a:rPr lang="en-US" dirty="0"/>
              <a:t>: Goods and services that can be used for the same purpose.</a:t>
            </a:r>
          </a:p>
          <a:p>
            <a:pPr marL="255600"/>
            <a:r>
              <a:rPr lang="en-US" b="1" dirty="0"/>
              <a:t>Complements</a:t>
            </a:r>
            <a:r>
              <a:rPr lang="en-US" dirty="0"/>
              <a:t>: Goods and services that are used together.</a:t>
            </a:r>
          </a:p>
        </p:txBody>
      </p:sp>
      <p:sp>
        <p:nvSpPr>
          <p:cNvPr id="5" name="Content Placeholder 4"/>
          <p:cNvSpPr>
            <a:spLocks noGrp="1"/>
          </p:cNvSpPr>
          <p:nvPr>
            <p:ph sz="quarter" idx="15"/>
          </p:nvPr>
        </p:nvSpPr>
        <p:spPr>
          <a:xfrm>
            <a:off x="457200" y="4425146"/>
            <a:ext cx="8091577" cy="1871931"/>
          </a:xfrm>
        </p:spPr>
        <p:txBody>
          <a:bodyPr/>
          <a:lstStyle/>
          <a:p>
            <a:pPr marL="0" lvl="0" indent="0">
              <a:spcBef>
                <a:spcPts val="1200"/>
              </a:spcBef>
              <a:buSzPts val="2200"/>
              <a:buNone/>
            </a:pPr>
            <a:r>
              <a:rPr lang="en-US" b="1" dirty="0"/>
              <a:t>Cross-price elasticity of demand </a:t>
            </a:r>
            <a:r>
              <a:rPr lang="en-US" dirty="0"/>
              <a:t>is the percentage change in the quantity demanded of one good divided by the percentage change in the price of another good.</a:t>
            </a:r>
          </a:p>
          <a:p>
            <a:pPr marL="255600" lvl="0" indent="-255600"/>
            <a:r>
              <a:rPr lang="en-US" dirty="0"/>
              <a:t>It measures the </a:t>
            </a:r>
            <a:r>
              <a:rPr lang="en-US" b="1" dirty="0"/>
              <a:t>strength</a:t>
            </a:r>
            <a:r>
              <a:rPr lang="en-US" dirty="0"/>
              <a:t> of substitute or complement relationships between goods.</a:t>
            </a:r>
          </a:p>
        </p:txBody>
      </p:sp>
    </p:spTree>
    <p:extLst>
      <p:ext uri="{BB962C8B-B14F-4D97-AF65-F5344CB8AC3E}">
        <p14:creationId xmlns:p14="http://schemas.microsoft.com/office/powerpoint/2010/main" val="1841872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6.3 Summary of Cross-Price Elasticity of Demand</a:t>
            </a:r>
            <a:endParaRPr lang="en-IN" sz="3400" dirty="0"/>
          </a:p>
        </p:txBody>
      </p:sp>
      <p:graphicFrame>
        <p:nvGraphicFramePr>
          <p:cNvPr id="6" name="Table 5"/>
          <p:cNvGraphicFramePr>
            <a:graphicFrameLocks noGrp="1"/>
          </p:cNvGraphicFramePr>
          <p:nvPr>
            <p:extLst>
              <p:ext uri="{D42A27DB-BD31-4B8C-83A1-F6EECF244321}">
                <p14:modId xmlns:p14="http://schemas.microsoft.com/office/powerpoint/2010/main" val="58261057"/>
              </p:ext>
            </p:extLst>
          </p:nvPr>
        </p:nvGraphicFramePr>
        <p:xfrm>
          <a:off x="474452" y="1565484"/>
          <a:ext cx="8397405" cy="2765442"/>
        </p:xfrm>
        <a:graphic>
          <a:graphicData uri="http://schemas.openxmlformats.org/drawingml/2006/table">
            <a:tbl>
              <a:tblPr firstRow="1" bandRow="1">
                <a:tableStyleId>{2D5ABB26-0587-4C30-8999-92F81FD0307C}</a:tableStyleId>
              </a:tblPr>
              <a:tblGrid>
                <a:gridCol w="2758605">
                  <a:extLst>
                    <a:ext uri="{9D8B030D-6E8A-4147-A177-3AD203B41FA5}">
                      <a16:colId xmlns:a16="http://schemas.microsoft.com/office/drawing/2014/main" val="3470191431"/>
                    </a:ext>
                  </a:extLst>
                </a:gridCol>
                <a:gridCol w="2492829">
                  <a:extLst>
                    <a:ext uri="{9D8B030D-6E8A-4147-A177-3AD203B41FA5}">
                      <a16:colId xmlns:a16="http://schemas.microsoft.com/office/drawing/2014/main" val="4059258057"/>
                    </a:ext>
                  </a:extLst>
                </a:gridCol>
                <a:gridCol w="3145971">
                  <a:extLst>
                    <a:ext uri="{9D8B030D-6E8A-4147-A177-3AD203B41FA5}">
                      <a16:colId xmlns:a16="http://schemas.microsoft.com/office/drawing/2014/main" val="1012622945"/>
                    </a:ext>
                  </a:extLst>
                </a:gridCol>
              </a:tblGrid>
              <a:tr h="586363">
                <a:tc>
                  <a:txBody>
                    <a:bodyPr/>
                    <a:lstStyle/>
                    <a:p>
                      <a:pPr>
                        <a:spcBef>
                          <a:spcPts val="1500"/>
                        </a:spcBef>
                      </a:pPr>
                      <a:r>
                        <a:rPr lang="en-IN" sz="1800" b="1" i="0" u="none" strike="noStrike" cap="none" baseline="0" dirty="0">
                          <a:solidFill>
                            <a:schemeClr val="tx1"/>
                          </a:solidFill>
                          <a:latin typeface="+mn-lt"/>
                          <a:ea typeface="+mn-ea"/>
                          <a:cs typeface="+mn-cs"/>
                          <a:sym typeface="Arial"/>
                        </a:rPr>
                        <a:t>If the products are …</a:t>
                      </a:r>
                      <a:endParaRPr lang="en-IN" sz="1800" dirty="0"/>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500"/>
                        </a:spcBef>
                      </a:pPr>
                      <a:r>
                        <a:rPr lang="en-IN" sz="1800" b="1" i="0" u="none" strike="noStrike" cap="none" baseline="0" dirty="0">
                          <a:solidFill>
                            <a:schemeClr val="tx1"/>
                          </a:solidFill>
                          <a:latin typeface="+mn-lt"/>
                          <a:ea typeface="+mn-ea"/>
                          <a:cs typeface="+mn-cs"/>
                          <a:sym typeface="Arial"/>
                        </a:rPr>
                        <a:t>then the cross-price elasticity of demand will be …</a:t>
                      </a:r>
                      <a:endParaRPr lang="en-IN" sz="18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500"/>
                        </a:spcBef>
                      </a:pPr>
                      <a:r>
                        <a:rPr lang="en-IN" sz="1800" b="1" i="0" u="none" strike="noStrike" cap="none" baseline="0" dirty="0">
                          <a:solidFill>
                            <a:schemeClr val="tx1"/>
                          </a:solidFill>
                          <a:latin typeface="+mn-lt"/>
                          <a:ea typeface="+mn-ea"/>
                          <a:cs typeface="+mn-cs"/>
                          <a:sym typeface="Arial"/>
                        </a:rPr>
                        <a:t>Example</a:t>
                      </a:r>
                      <a:endParaRPr lang="en-IN" sz="1800" dirty="0"/>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3240267"/>
                  </a:ext>
                </a:extLst>
              </a:tr>
              <a:tr h="468321">
                <a:tc>
                  <a:txBody>
                    <a:bodyPr/>
                    <a:lstStyle/>
                    <a:p>
                      <a:pPr>
                        <a:spcBef>
                          <a:spcPts val="1500"/>
                        </a:spcBef>
                      </a:pPr>
                      <a:r>
                        <a:rPr lang="en-IN" sz="1800" b="0" i="0" u="none" strike="noStrike" cap="none" baseline="0" dirty="0">
                          <a:solidFill>
                            <a:schemeClr val="tx1"/>
                          </a:solidFill>
                          <a:latin typeface="+mn-lt"/>
                          <a:ea typeface="+mn-ea"/>
                          <a:cs typeface="+mn-cs"/>
                          <a:sym typeface="Arial"/>
                        </a:rPr>
                        <a:t>substitutes</a:t>
                      </a:r>
                      <a:endParaRPr lang="en-IN"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500"/>
                        </a:spcBef>
                      </a:pPr>
                      <a:r>
                        <a:rPr lang="en-IN" sz="1800" b="0" i="0" u="none" strike="noStrike" cap="none" baseline="0" dirty="0">
                          <a:solidFill>
                            <a:schemeClr val="tx1"/>
                          </a:solidFill>
                          <a:latin typeface="+mn-lt"/>
                          <a:ea typeface="+mn-ea"/>
                          <a:cs typeface="+mn-cs"/>
                          <a:sym typeface="Arial"/>
                        </a:rPr>
                        <a:t>positive.</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500"/>
                        </a:spcBef>
                      </a:pPr>
                      <a:r>
                        <a:rPr lang="en-IN" sz="1800" b="0" i="0" u="none" strike="noStrike" cap="none" baseline="0" dirty="0">
                          <a:solidFill>
                            <a:schemeClr val="tx1"/>
                          </a:solidFill>
                          <a:latin typeface="+mn-lt"/>
                          <a:ea typeface="+mn-ea"/>
                          <a:cs typeface="+mn-cs"/>
                          <a:sym typeface="Arial"/>
                        </a:rPr>
                        <a:t>Two brands of smartphones</a:t>
                      </a:r>
                      <a:endParaRPr lang="en-IN" sz="1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92257735"/>
                  </a:ext>
                </a:extLst>
              </a:tr>
              <a:tr h="586363">
                <a:tc>
                  <a:txBody>
                    <a:bodyPr/>
                    <a:lstStyle/>
                    <a:p>
                      <a:pPr>
                        <a:spcBef>
                          <a:spcPts val="1500"/>
                        </a:spcBef>
                      </a:pPr>
                      <a:r>
                        <a:rPr lang="en-IN" sz="1800" b="0" i="0" u="none" strike="noStrike" cap="none" baseline="0" dirty="0">
                          <a:solidFill>
                            <a:schemeClr val="tx1"/>
                          </a:solidFill>
                          <a:latin typeface="+mn-lt"/>
                          <a:ea typeface="+mn-ea"/>
                          <a:cs typeface="+mn-cs"/>
                          <a:sym typeface="Arial"/>
                        </a:rPr>
                        <a:t>complements</a:t>
                      </a:r>
                      <a:endParaRPr lang="en-IN"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500"/>
                        </a:spcBef>
                      </a:pPr>
                      <a:r>
                        <a:rPr lang="en-IN" sz="1800" b="0" i="0" u="none" strike="noStrike" cap="none" baseline="0" dirty="0">
                          <a:solidFill>
                            <a:schemeClr val="tx1"/>
                          </a:solidFill>
                          <a:latin typeface="+mn-lt"/>
                          <a:ea typeface="+mn-ea"/>
                          <a:cs typeface="+mn-cs"/>
                          <a:sym typeface="Arial"/>
                        </a:rPr>
                        <a:t>negative.</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500"/>
                        </a:spcBef>
                      </a:pPr>
                      <a:r>
                        <a:rPr lang="en-IN" sz="1800" b="0" i="0" u="none" strike="noStrike" cap="none" baseline="0" dirty="0">
                          <a:solidFill>
                            <a:schemeClr val="tx1"/>
                          </a:solidFill>
                          <a:latin typeface="+mn-lt"/>
                          <a:ea typeface="+mn-ea"/>
                          <a:cs typeface="+mn-cs"/>
                          <a:sym typeface="Arial"/>
                        </a:rPr>
                        <a:t>iPhones and applications downloaded from online stores</a:t>
                      </a:r>
                      <a:endParaRPr lang="en-IN" sz="1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5409446"/>
                  </a:ext>
                </a:extLst>
              </a:tr>
              <a:tr h="468321">
                <a:tc>
                  <a:txBody>
                    <a:bodyPr/>
                    <a:lstStyle/>
                    <a:p>
                      <a:pPr>
                        <a:spcBef>
                          <a:spcPts val="1500"/>
                        </a:spcBef>
                      </a:pPr>
                      <a:r>
                        <a:rPr lang="en-IN" sz="1800" b="0" i="0" u="none" strike="noStrike" cap="none" baseline="0" dirty="0">
                          <a:solidFill>
                            <a:schemeClr val="tx1"/>
                          </a:solidFill>
                          <a:latin typeface="+mn-lt"/>
                          <a:ea typeface="+mn-ea"/>
                          <a:cs typeface="+mn-cs"/>
                          <a:sym typeface="Arial"/>
                        </a:rPr>
                        <a:t>unrelated</a:t>
                      </a:r>
                      <a:endParaRPr lang="en-IN"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500"/>
                        </a:spcBef>
                      </a:pPr>
                      <a:r>
                        <a:rPr lang="en-IN" sz="1800" b="0" i="0" u="none" strike="noStrike" cap="none" baseline="0" dirty="0">
                          <a:solidFill>
                            <a:schemeClr val="tx1"/>
                          </a:solidFill>
                          <a:latin typeface="+mn-lt"/>
                          <a:ea typeface="+mn-ea"/>
                          <a:cs typeface="+mn-cs"/>
                          <a:sym typeface="Arial"/>
                        </a:rPr>
                        <a:t>zero.</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spcBef>
                          <a:spcPts val="1500"/>
                        </a:spcBef>
                      </a:pPr>
                      <a:r>
                        <a:rPr lang="en-IN" sz="1800" b="0" i="0" u="none" strike="noStrike" cap="none" baseline="0" dirty="0">
                          <a:solidFill>
                            <a:schemeClr val="tx1"/>
                          </a:solidFill>
                          <a:latin typeface="+mn-lt"/>
                          <a:ea typeface="+mn-ea"/>
                          <a:cs typeface="+mn-cs"/>
                          <a:sym typeface="Arial"/>
                        </a:rPr>
                        <a:t>iPhones and peanut butter</a:t>
                      </a:r>
                      <a:endParaRPr lang="en-IN" sz="1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164446"/>
                  </a:ext>
                </a:extLst>
              </a:tr>
            </a:tbl>
          </a:graphicData>
        </a:graphic>
      </p:graphicFrame>
    </p:spTree>
    <p:extLst>
      <p:ext uri="{BB962C8B-B14F-4D97-AF65-F5344CB8AC3E}">
        <p14:creationId xmlns:p14="http://schemas.microsoft.com/office/powerpoint/2010/main" val="3221075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Income Elasticity of Demand</a:t>
            </a:r>
            <a:endParaRPr lang="en-IN" dirty="0"/>
          </a:p>
        </p:txBody>
      </p:sp>
      <p:sp>
        <p:nvSpPr>
          <p:cNvPr id="6" name="Content Placeholder 5"/>
          <p:cNvSpPr>
            <a:spLocks noGrp="1"/>
          </p:cNvSpPr>
          <p:nvPr>
            <p:ph sz="quarter" idx="13"/>
          </p:nvPr>
        </p:nvSpPr>
        <p:spPr>
          <a:xfrm>
            <a:off x="457199" y="1556326"/>
            <a:ext cx="8333117" cy="2679243"/>
          </a:xfrm>
        </p:spPr>
        <p:txBody>
          <a:bodyPr/>
          <a:lstStyle/>
          <a:p>
            <a:pPr marL="0" lvl="0" indent="0">
              <a:spcBef>
                <a:spcPts val="0"/>
              </a:spcBef>
              <a:buSzPts val="2200"/>
              <a:buNone/>
            </a:pPr>
            <a:r>
              <a:rPr lang="en-US" sz="2400" dirty="0"/>
              <a:t>When we examined demand in Chapter 3, we discussed normal and inferior goods.</a:t>
            </a:r>
          </a:p>
          <a:p>
            <a:pPr marL="255600"/>
            <a:r>
              <a:rPr lang="en-US" sz="2400" b="1" dirty="0"/>
              <a:t>Normal goods</a:t>
            </a:r>
            <a:r>
              <a:rPr lang="en-US" sz="2400" dirty="0"/>
              <a:t>: Goods and services for which the quantity demanded increases as income increases</a:t>
            </a:r>
          </a:p>
          <a:p>
            <a:pPr marL="255600"/>
            <a:r>
              <a:rPr lang="en-US" sz="2400" b="1" dirty="0"/>
              <a:t>Inferior goods</a:t>
            </a:r>
            <a:r>
              <a:rPr lang="en-US" sz="2400" dirty="0"/>
              <a:t>: Goods and services for which the quantity demanded falls as income increases</a:t>
            </a:r>
          </a:p>
        </p:txBody>
      </p:sp>
      <p:sp>
        <p:nvSpPr>
          <p:cNvPr id="7" name="Content Placeholder 6"/>
          <p:cNvSpPr>
            <a:spLocks noGrp="1"/>
          </p:cNvSpPr>
          <p:nvPr>
            <p:ph sz="quarter" idx="14"/>
          </p:nvPr>
        </p:nvSpPr>
        <p:spPr>
          <a:xfrm>
            <a:off x="457200" y="4399472"/>
            <a:ext cx="8333116" cy="1663872"/>
          </a:xfrm>
        </p:spPr>
        <p:txBody>
          <a:bodyPr/>
          <a:lstStyle/>
          <a:p>
            <a:pPr marL="432" indent="0">
              <a:buNone/>
            </a:pPr>
            <a:r>
              <a:rPr lang="en-US" sz="2400" b="1" dirty="0"/>
              <a:t>Income elasticity of demand </a:t>
            </a:r>
            <a:r>
              <a:rPr lang="en-US" sz="2400" dirty="0"/>
              <a:t>is a measure of the responsiveness of the quantity demanded to changes in income, measured by the percentage change in the quantity demanded divided by the percentage change in income.</a:t>
            </a:r>
          </a:p>
        </p:txBody>
      </p:sp>
    </p:spTree>
    <p:extLst>
      <p:ext uri="{BB962C8B-B14F-4D97-AF65-F5344CB8AC3E}">
        <p14:creationId xmlns:p14="http://schemas.microsoft.com/office/powerpoint/2010/main" val="4217397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100204" cy="1097279"/>
          </a:xfrm>
        </p:spPr>
        <p:txBody>
          <a:bodyPr/>
          <a:lstStyle/>
          <a:p>
            <a:r>
              <a:rPr lang="en-US" sz="3400" dirty="0"/>
              <a:t>Table 6.4 Summary of Income Elasticity of Demand</a:t>
            </a:r>
            <a:endParaRPr lang="en-IN" sz="3400" dirty="0"/>
          </a:p>
        </p:txBody>
      </p:sp>
      <p:graphicFrame>
        <p:nvGraphicFramePr>
          <p:cNvPr id="6" name="Table 5"/>
          <p:cNvGraphicFramePr>
            <a:graphicFrameLocks noGrp="1"/>
          </p:cNvGraphicFramePr>
          <p:nvPr>
            <p:extLst>
              <p:ext uri="{D42A27DB-BD31-4B8C-83A1-F6EECF244321}">
                <p14:modId xmlns:p14="http://schemas.microsoft.com/office/powerpoint/2010/main" val="446900487"/>
              </p:ext>
            </p:extLst>
          </p:nvPr>
        </p:nvGraphicFramePr>
        <p:xfrm>
          <a:off x="468311" y="1582738"/>
          <a:ext cx="8089092" cy="2264549"/>
        </p:xfrm>
        <a:graphic>
          <a:graphicData uri="http://schemas.openxmlformats.org/drawingml/2006/table">
            <a:tbl>
              <a:tblPr firstRow="1" bandRow="1">
                <a:tableStyleId>{2D5ABB26-0587-4C30-8999-92F81FD0307C}</a:tableStyleId>
              </a:tblPr>
              <a:tblGrid>
                <a:gridCol w="2696364">
                  <a:extLst>
                    <a:ext uri="{9D8B030D-6E8A-4147-A177-3AD203B41FA5}">
                      <a16:colId xmlns:a16="http://schemas.microsoft.com/office/drawing/2014/main" val="1657692137"/>
                    </a:ext>
                  </a:extLst>
                </a:gridCol>
                <a:gridCol w="2696364">
                  <a:extLst>
                    <a:ext uri="{9D8B030D-6E8A-4147-A177-3AD203B41FA5}">
                      <a16:colId xmlns:a16="http://schemas.microsoft.com/office/drawing/2014/main" val="2983571016"/>
                    </a:ext>
                  </a:extLst>
                </a:gridCol>
                <a:gridCol w="2696364">
                  <a:extLst>
                    <a:ext uri="{9D8B030D-6E8A-4147-A177-3AD203B41FA5}">
                      <a16:colId xmlns:a16="http://schemas.microsoft.com/office/drawing/2014/main" val="3518985930"/>
                    </a:ext>
                  </a:extLst>
                </a:gridCol>
              </a:tblGrid>
              <a:tr h="634251">
                <a:tc>
                  <a:txBody>
                    <a:bodyPr/>
                    <a:lstStyle/>
                    <a:p>
                      <a:r>
                        <a:rPr lang="en-US" sz="1800" b="1" i="0" u="none" strike="noStrike" cap="none" baseline="0" dirty="0">
                          <a:solidFill>
                            <a:schemeClr val="tx1"/>
                          </a:solidFill>
                          <a:latin typeface="+mn-lt"/>
                          <a:ea typeface="+mn-ea"/>
                          <a:cs typeface="+mn-cs"/>
                          <a:sym typeface="Arial"/>
                        </a:rPr>
                        <a:t>If the income elasticity of </a:t>
                      </a:r>
                      <a:r>
                        <a:rPr lang="en-IN" sz="1800" b="1" i="0" u="none" strike="noStrike" cap="none" baseline="0" dirty="0">
                          <a:solidFill>
                            <a:schemeClr val="tx1"/>
                          </a:solidFill>
                          <a:latin typeface="+mn-lt"/>
                          <a:ea typeface="+mn-ea"/>
                          <a:cs typeface="+mn-cs"/>
                          <a:sym typeface="Arial"/>
                        </a:rPr>
                        <a:t>demand is …</a:t>
                      </a:r>
                      <a:endParaRPr lang="en-IN" sz="1800" dirty="0"/>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i="0" u="none" strike="noStrike" cap="none" baseline="0" dirty="0">
                          <a:solidFill>
                            <a:schemeClr val="tx1"/>
                          </a:solidFill>
                          <a:latin typeface="+mn-lt"/>
                          <a:ea typeface="+mn-ea"/>
                          <a:cs typeface="+mn-cs"/>
                          <a:sym typeface="Arial"/>
                        </a:rPr>
                        <a:t>then the good is …</a:t>
                      </a:r>
                      <a:endParaRPr lang="en-IN" sz="18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1" i="0" u="none" strike="noStrike" cap="none" baseline="0" dirty="0">
                          <a:solidFill>
                            <a:schemeClr val="tx1"/>
                          </a:solidFill>
                          <a:latin typeface="+mn-lt"/>
                          <a:ea typeface="+mn-ea"/>
                          <a:cs typeface="+mn-cs"/>
                          <a:sym typeface="Arial"/>
                        </a:rPr>
                        <a:t>Example</a:t>
                      </a:r>
                      <a:endParaRPr lang="en-IN" sz="1800" dirty="0"/>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731473"/>
                  </a:ext>
                </a:extLst>
              </a:tr>
              <a:tr h="573758">
                <a:tc>
                  <a:txBody>
                    <a:bodyPr/>
                    <a:lstStyle/>
                    <a:p>
                      <a:r>
                        <a:rPr lang="en-US" sz="1800" b="0" i="0" u="none" strike="noStrike" cap="none" baseline="0" dirty="0">
                          <a:solidFill>
                            <a:schemeClr val="tx1"/>
                          </a:solidFill>
                          <a:latin typeface="+mn-lt"/>
                          <a:ea typeface="+mn-ea"/>
                          <a:cs typeface="+mn-cs"/>
                          <a:sym typeface="Arial"/>
                        </a:rPr>
                        <a:t>positive but less than 1</a:t>
                      </a:r>
                      <a:endParaRPr lang="en-IN"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0" i="0" u="none" strike="noStrike" cap="none" baseline="0" dirty="0">
                          <a:solidFill>
                            <a:schemeClr val="tx1"/>
                          </a:solidFill>
                          <a:latin typeface="+mn-lt"/>
                          <a:ea typeface="+mn-ea"/>
                          <a:cs typeface="+mn-cs"/>
                          <a:sym typeface="Arial"/>
                        </a:rPr>
                        <a:t>normal and a necessity.</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0" i="0" u="none" strike="noStrike" cap="none" baseline="0" dirty="0">
                          <a:solidFill>
                            <a:schemeClr val="tx1"/>
                          </a:solidFill>
                          <a:latin typeface="+mn-lt"/>
                          <a:ea typeface="+mn-ea"/>
                          <a:cs typeface="+mn-cs"/>
                          <a:sym typeface="Arial"/>
                        </a:rPr>
                        <a:t>Bread</a:t>
                      </a:r>
                      <a:endParaRPr lang="en-IN" sz="1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1226320"/>
                  </a:ext>
                </a:extLst>
              </a:tr>
              <a:tr h="573758">
                <a:tc>
                  <a:txBody>
                    <a:bodyPr/>
                    <a:lstStyle/>
                    <a:p>
                      <a:r>
                        <a:rPr lang="en-US" sz="1800" b="0" i="0" u="none" strike="noStrike" cap="none" baseline="0" dirty="0">
                          <a:solidFill>
                            <a:schemeClr val="tx1"/>
                          </a:solidFill>
                          <a:latin typeface="+mn-lt"/>
                          <a:ea typeface="+mn-ea"/>
                          <a:cs typeface="+mn-cs"/>
                          <a:sym typeface="Arial"/>
                        </a:rPr>
                        <a:t>positive and greater than 1</a:t>
                      </a:r>
                      <a:endParaRPr lang="en-IN"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0" i="0" u="none" strike="noStrike" cap="none" baseline="0" dirty="0">
                          <a:solidFill>
                            <a:schemeClr val="tx1"/>
                          </a:solidFill>
                          <a:latin typeface="+mn-lt"/>
                          <a:ea typeface="+mn-ea"/>
                          <a:cs typeface="+mn-cs"/>
                          <a:sym typeface="Arial"/>
                        </a:rPr>
                        <a:t>normal and a luxury.</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0" i="0" u="none" strike="noStrike" cap="none" baseline="0" dirty="0">
                          <a:solidFill>
                            <a:schemeClr val="tx1"/>
                          </a:solidFill>
                          <a:latin typeface="+mn-lt"/>
                          <a:ea typeface="+mn-ea"/>
                          <a:cs typeface="+mn-cs"/>
                          <a:sym typeface="Arial"/>
                        </a:rPr>
                        <a:t>Caviar</a:t>
                      </a:r>
                      <a:endParaRPr lang="en-IN" sz="1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9193088"/>
                  </a:ext>
                </a:extLst>
              </a:tr>
              <a:tr h="410631">
                <a:tc>
                  <a:txBody>
                    <a:bodyPr/>
                    <a:lstStyle/>
                    <a:p>
                      <a:r>
                        <a:rPr lang="en-IN" sz="1800" b="0" i="0" u="none" strike="noStrike" cap="none" baseline="0" dirty="0">
                          <a:solidFill>
                            <a:schemeClr val="tx1"/>
                          </a:solidFill>
                          <a:latin typeface="+mn-lt"/>
                          <a:ea typeface="+mn-ea"/>
                          <a:cs typeface="+mn-cs"/>
                          <a:sym typeface="Arial"/>
                        </a:rPr>
                        <a:t>negative</a:t>
                      </a:r>
                      <a:endParaRPr lang="en-IN"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0" i="0" u="none" strike="noStrike" cap="none" baseline="0" dirty="0">
                          <a:solidFill>
                            <a:schemeClr val="tx1"/>
                          </a:solidFill>
                          <a:latin typeface="+mn-lt"/>
                          <a:ea typeface="+mn-ea"/>
                          <a:cs typeface="+mn-cs"/>
                          <a:sym typeface="Arial"/>
                        </a:rPr>
                        <a:t>inferior.</a:t>
                      </a:r>
                      <a:endParaRPr lang="en-IN"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800" b="0" i="0" u="none" strike="noStrike" cap="none" baseline="0" dirty="0">
                          <a:solidFill>
                            <a:schemeClr val="tx1"/>
                          </a:solidFill>
                          <a:latin typeface="+mn-lt"/>
                          <a:ea typeface="+mn-ea"/>
                          <a:cs typeface="+mn-cs"/>
                          <a:sym typeface="Arial"/>
                        </a:rPr>
                        <a:t>High-fat meat</a:t>
                      </a:r>
                      <a:endParaRPr lang="en-IN" sz="1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0119721"/>
                  </a:ext>
                </a:extLst>
              </a:tr>
            </a:tbl>
          </a:graphicData>
        </a:graphic>
      </p:graphicFrame>
    </p:spTree>
    <p:extLst>
      <p:ext uri="{BB962C8B-B14F-4D97-AF65-F5344CB8AC3E}">
        <p14:creationId xmlns:p14="http://schemas.microsoft.com/office/powerpoint/2010/main" val="1603284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Apply the Concept: Elasticities of Alcoholic Beverages</a:t>
            </a:r>
            <a:endParaRPr lang="en-IN" sz="3400" dirty="0"/>
          </a:p>
        </p:txBody>
      </p:sp>
      <p:sp>
        <p:nvSpPr>
          <p:cNvPr id="6" name="Content Placeholder 5"/>
          <p:cNvSpPr>
            <a:spLocks noGrp="1"/>
          </p:cNvSpPr>
          <p:nvPr>
            <p:ph sz="quarter" idx="13"/>
          </p:nvPr>
        </p:nvSpPr>
        <p:spPr>
          <a:xfrm>
            <a:off x="457200" y="1556327"/>
            <a:ext cx="7867291" cy="2739628"/>
          </a:xfrm>
        </p:spPr>
        <p:txBody>
          <a:bodyPr/>
          <a:lstStyle/>
          <a:p>
            <a:pPr marL="0" lvl="0" indent="0">
              <a:spcBef>
                <a:spcPts val="0"/>
              </a:spcBef>
              <a:buSzPts val="2200"/>
              <a:buNone/>
            </a:pPr>
            <a:r>
              <a:rPr lang="en-US" sz="1800" dirty="0"/>
              <a:t>Christopher Ruhm of the University of Virginia and colleagues estimated elasticities for various alcoholic beverages. According to their study:</a:t>
            </a:r>
          </a:p>
          <a:p>
            <a:pPr marL="255600"/>
            <a:r>
              <a:rPr lang="en-US" sz="1800" dirty="0"/>
              <a:t>Demand for beer is price inelastic.</a:t>
            </a:r>
          </a:p>
          <a:p>
            <a:pPr marL="255600"/>
            <a:r>
              <a:rPr lang="en-US" sz="1800" dirty="0"/>
              <a:t>Beer and wine are complements.</a:t>
            </a:r>
          </a:p>
          <a:p>
            <a:pPr marL="255600"/>
            <a:r>
              <a:rPr lang="en-US" sz="1800" dirty="0"/>
              <a:t>Beer and spirits are also complements, but the relationship is not as strong.</a:t>
            </a:r>
          </a:p>
          <a:p>
            <a:pPr marL="255600"/>
            <a:r>
              <a:rPr lang="en-US" sz="1800" dirty="0"/>
              <a:t>Beer is a normal good; a </a:t>
            </a:r>
            <a:r>
              <a:rPr lang="en-US" sz="1800" b="1" dirty="0"/>
              <a:t>necessity</a:t>
            </a:r>
            <a:r>
              <a:rPr lang="en-US" sz="1800" dirty="0"/>
              <a:t>.</a:t>
            </a:r>
          </a:p>
        </p:txBody>
      </p:sp>
      <p:sp>
        <p:nvSpPr>
          <p:cNvPr id="7" name="Content Placeholder 6"/>
          <p:cNvSpPr>
            <a:spLocks noGrp="1"/>
          </p:cNvSpPr>
          <p:nvPr>
            <p:ph sz="quarter" idx="14"/>
          </p:nvPr>
        </p:nvSpPr>
        <p:spPr>
          <a:xfrm>
            <a:off x="457200" y="4373596"/>
            <a:ext cx="7125419" cy="336430"/>
          </a:xfrm>
        </p:spPr>
        <p:txBody>
          <a:bodyPr/>
          <a:lstStyle/>
          <a:p>
            <a:pPr marL="0" lvl="0" indent="0">
              <a:spcBef>
                <a:spcPts val="600"/>
              </a:spcBef>
              <a:buSzPts val="2200"/>
              <a:buNone/>
            </a:pPr>
            <a:r>
              <a:rPr lang="en-US" sz="1800" b="1" dirty="0"/>
              <a:t>Are any of these results surprising to you? Why or why not?</a:t>
            </a:r>
          </a:p>
        </p:txBody>
      </p:sp>
      <p:graphicFrame>
        <p:nvGraphicFramePr>
          <p:cNvPr id="8" name="Table 7"/>
          <p:cNvGraphicFramePr>
            <a:graphicFrameLocks noGrp="1"/>
          </p:cNvGraphicFramePr>
          <p:nvPr>
            <p:extLst>
              <p:ext uri="{D42A27DB-BD31-4B8C-83A1-F6EECF244321}">
                <p14:modId xmlns:p14="http://schemas.microsoft.com/office/powerpoint/2010/main" val="142811800"/>
              </p:ext>
            </p:extLst>
          </p:nvPr>
        </p:nvGraphicFramePr>
        <p:xfrm>
          <a:off x="586593" y="4832228"/>
          <a:ext cx="6588907" cy="1483360"/>
        </p:xfrm>
        <a:graphic>
          <a:graphicData uri="http://schemas.openxmlformats.org/drawingml/2006/table">
            <a:tbl>
              <a:tblPr firstRow="1" bandRow="1">
                <a:tableStyleId>{2D5ABB26-0587-4C30-8999-92F81FD0307C}</a:tableStyleId>
              </a:tblPr>
              <a:tblGrid>
                <a:gridCol w="4785507">
                  <a:extLst>
                    <a:ext uri="{9D8B030D-6E8A-4147-A177-3AD203B41FA5}">
                      <a16:colId xmlns:a16="http://schemas.microsoft.com/office/drawing/2014/main" val="1666374505"/>
                    </a:ext>
                  </a:extLst>
                </a:gridCol>
                <a:gridCol w="1803400">
                  <a:extLst>
                    <a:ext uri="{9D8B030D-6E8A-4147-A177-3AD203B41FA5}">
                      <a16:colId xmlns:a16="http://schemas.microsoft.com/office/drawing/2014/main" val="2161305133"/>
                    </a:ext>
                  </a:extLst>
                </a:gridCol>
              </a:tblGrid>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latin typeface="+mn-lt"/>
                          <a:ea typeface="Arial"/>
                          <a:cs typeface="Arial"/>
                          <a:sym typeface="Arial"/>
                        </a:rPr>
                        <a:t>Price elasticity of demand for beer</a:t>
                      </a:r>
                      <a:endParaRPr sz="1400" b="0" u="none" strike="noStrike" cap="none" dirty="0">
                        <a:latin typeface="+mn-lt"/>
                        <a:ea typeface="Arial"/>
                        <a:cs typeface="Arial"/>
                        <a:sym typeface="Arial"/>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r" rtl="0">
                        <a:lnSpc>
                          <a:spcPct val="100000"/>
                        </a:lnSpc>
                        <a:spcBef>
                          <a:spcPts val="0"/>
                        </a:spcBef>
                        <a:spcAft>
                          <a:spcPts val="0"/>
                        </a:spcAft>
                        <a:buClr>
                          <a:srgbClr val="000000"/>
                        </a:buClr>
                        <a:buSzPts val="1400"/>
                        <a:buFont typeface="Arial"/>
                        <a:buNone/>
                      </a:pPr>
                      <a:r>
                        <a:rPr lang="en-US" sz="1400" b="0" u="none" strike="noStrike" cap="none" dirty="0">
                          <a:latin typeface="+mn-lt"/>
                          <a:ea typeface="Arial"/>
                          <a:cs typeface="Arial"/>
                          <a:sym typeface="Arial"/>
                        </a:rPr>
                        <a:t>−0.30</a:t>
                      </a:r>
                      <a:endParaRPr sz="1400" b="0" u="none" strike="noStrike" cap="none" dirty="0">
                        <a:latin typeface="+mn-lt"/>
                        <a:ea typeface="Arial"/>
                        <a:cs typeface="Arial"/>
                        <a:sym typeface="Arial"/>
                      </a:endParaRPr>
                    </a:p>
                  </a:txBody>
                  <a:tcPr marL="0" marR="0" marT="0" marB="0" anchor="ctr" anchorCtr="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78340690"/>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latin typeface="+mn-lt"/>
                          <a:ea typeface="Arial"/>
                          <a:cs typeface="Arial"/>
                          <a:sym typeface="Arial"/>
                        </a:rPr>
                        <a:t>Cross-price elasticity of demand between beer and wine</a:t>
                      </a:r>
                      <a:endParaRPr sz="1400" b="0" u="none" strike="noStrike" cap="none" dirty="0">
                        <a:latin typeface="+mn-lt"/>
                        <a:ea typeface="Arial"/>
                        <a:cs typeface="Arial"/>
                        <a:sym typeface="Arial"/>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dirty="0">
                          <a:latin typeface="+mn-lt"/>
                          <a:ea typeface="Arial"/>
                          <a:cs typeface="Arial"/>
                          <a:sym typeface="Arial"/>
                        </a:rPr>
                        <a:t>−0.83</a:t>
                      </a:r>
                      <a:endParaRPr sz="1400" b="0" u="none" strike="noStrike" cap="none" dirty="0">
                        <a:latin typeface="+mn-lt"/>
                        <a:ea typeface="Arial"/>
                        <a:cs typeface="Arial"/>
                        <a:sym typeface="Arial"/>
                      </a:endParaRPr>
                    </a:p>
                  </a:txBody>
                  <a:tcPr marL="0" marR="0" marT="0" marB="0" anchor="ctr" anchorCtr="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8556857"/>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latin typeface="+mn-lt"/>
                          <a:ea typeface="Arial"/>
                          <a:cs typeface="Arial"/>
                          <a:sym typeface="Arial"/>
                        </a:rPr>
                        <a:t>Cross-price elasticity of demand between beer and spirits</a:t>
                      </a:r>
                      <a:endParaRPr sz="1400" b="0" u="none" strike="noStrike" cap="none" dirty="0">
                        <a:latin typeface="+mn-lt"/>
                        <a:ea typeface="Arial"/>
                        <a:cs typeface="Arial"/>
                        <a:sym typeface="Arial"/>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dirty="0">
                          <a:latin typeface="+mn-lt"/>
                          <a:ea typeface="Arial"/>
                          <a:cs typeface="Arial"/>
                          <a:sym typeface="Arial"/>
                        </a:rPr>
                        <a:t>−0.50</a:t>
                      </a:r>
                      <a:endParaRPr sz="1400" b="0" u="none" strike="noStrike" cap="none" dirty="0">
                        <a:latin typeface="+mn-lt"/>
                        <a:ea typeface="Arial"/>
                        <a:cs typeface="Arial"/>
                        <a:sym typeface="Arial"/>
                      </a:endParaRPr>
                    </a:p>
                  </a:txBody>
                  <a:tcPr marL="0" marR="0" marT="0" marB="0" anchor="ctr" anchorCtr="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0768819"/>
                  </a:ext>
                </a:extLst>
              </a:tr>
              <a:tr h="370840">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latin typeface="+mn-lt"/>
                          <a:ea typeface="Arial"/>
                          <a:cs typeface="Arial"/>
                          <a:sym typeface="Arial"/>
                        </a:rPr>
                        <a:t>Income elasticity of demand for beer</a:t>
                      </a:r>
                      <a:endParaRPr sz="1400" b="0" u="none" strike="noStrike" cap="none" dirty="0">
                        <a:latin typeface="+mn-lt"/>
                        <a:ea typeface="Arial"/>
                        <a:cs typeface="Arial"/>
                        <a:sym typeface="Arial"/>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0" u="none" strike="noStrike" cap="none" dirty="0">
                          <a:latin typeface="+mn-lt"/>
                          <a:ea typeface="Arial"/>
                          <a:cs typeface="Arial"/>
                          <a:sym typeface="Arial"/>
                        </a:rPr>
                        <a:t>0.09</a:t>
                      </a:r>
                      <a:endParaRPr sz="1400" b="0" u="none" strike="noStrike" cap="none" dirty="0">
                        <a:latin typeface="+mn-lt"/>
                        <a:ea typeface="Arial"/>
                        <a:cs typeface="Arial"/>
                        <a:sym typeface="Arial"/>
                      </a:endParaRPr>
                    </a:p>
                  </a:txBody>
                  <a:tcPr marL="0" marR="0" marT="0" marB="0" anchor="ctr" anchorCtr="1">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2571659"/>
                  </a:ext>
                </a:extLst>
              </a:tr>
            </a:tbl>
          </a:graphicData>
        </a:graphic>
      </p:graphicFrame>
    </p:spTree>
    <p:extLst>
      <p:ext uri="{BB962C8B-B14F-4D97-AF65-F5344CB8AC3E}">
        <p14:creationId xmlns:p14="http://schemas.microsoft.com/office/powerpoint/2010/main" val="480478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6.1 The Price Elasticity of Demand and Its Measurement</a:t>
            </a:r>
          </a:p>
        </p:txBody>
      </p:sp>
      <p:sp>
        <p:nvSpPr>
          <p:cNvPr id="9" name="Content Placeholder 8"/>
          <p:cNvSpPr>
            <a:spLocks noGrp="1"/>
          </p:cNvSpPr>
          <p:nvPr>
            <p:ph sz="quarter" idx="16"/>
          </p:nvPr>
        </p:nvSpPr>
        <p:spPr>
          <a:xfrm>
            <a:off x="457200" y="1555749"/>
            <a:ext cx="4810125" cy="273052"/>
          </a:xfrm>
        </p:spPr>
        <p:txBody>
          <a:bodyPr/>
          <a:lstStyle/>
          <a:p>
            <a:pPr marL="0" lvl="0" indent="0">
              <a:spcBef>
                <a:spcPts val="0"/>
              </a:spcBef>
              <a:buSzPts val="1600"/>
              <a:buNone/>
            </a:pPr>
            <a:r>
              <a:rPr lang="en-US" sz="1600" b="1" dirty="0"/>
              <a:t>Define and calculate price elasticity of demand.</a:t>
            </a:r>
          </a:p>
        </p:txBody>
      </p:sp>
      <p:sp>
        <p:nvSpPr>
          <p:cNvPr id="7" name="Content Placeholder 6"/>
          <p:cNvSpPr>
            <a:spLocks noGrp="1"/>
          </p:cNvSpPr>
          <p:nvPr>
            <p:ph sz="quarter" idx="14"/>
          </p:nvPr>
        </p:nvSpPr>
        <p:spPr>
          <a:xfrm>
            <a:off x="457200" y="1989236"/>
            <a:ext cx="8162925" cy="1515963"/>
          </a:xfrm>
        </p:spPr>
        <p:txBody>
          <a:bodyPr/>
          <a:lstStyle/>
          <a:p>
            <a:pPr marL="0" lvl="0" indent="0">
              <a:spcBef>
                <a:spcPts val="0"/>
              </a:spcBef>
              <a:buSzPts val="2200"/>
              <a:buNone/>
            </a:pPr>
            <a:r>
              <a:rPr lang="en-US" sz="2000" dirty="0"/>
              <a:t>As the price of sweetened beverages increase, we expect people will buy fewer of them. But how many fewer?</a:t>
            </a:r>
          </a:p>
          <a:p>
            <a:pPr marL="255600" lvl="0"/>
            <a:r>
              <a:rPr lang="en-US" sz="2000" dirty="0"/>
              <a:t>How can we come up with a sensible way to measure how much quantity changes when price changes?</a:t>
            </a:r>
          </a:p>
        </p:txBody>
      </p:sp>
      <p:sp>
        <p:nvSpPr>
          <p:cNvPr id="8" name="Content Placeholder 7"/>
          <p:cNvSpPr>
            <a:spLocks noGrp="1"/>
          </p:cNvSpPr>
          <p:nvPr>
            <p:ph sz="quarter" idx="15"/>
          </p:nvPr>
        </p:nvSpPr>
        <p:spPr>
          <a:xfrm>
            <a:off x="454672" y="3626881"/>
            <a:ext cx="8232128" cy="1160113"/>
          </a:xfrm>
        </p:spPr>
        <p:txBody>
          <a:bodyPr/>
          <a:lstStyle/>
          <a:p>
            <a:pPr marL="0" lvl="0" indent="0">
              <a:spcBef>
                <a:spcPts val="1200"/>
              </a:spcBef>
              <a:buSzPts val="2200"/>
              <a:buNone/>
            </a:pPr>
            <a:r>
              <a:rPr lang="en-US" sz="2000" dirty="0"/>
              <a:t>One idea is to look at the slope of the demand curve.</a:t>
            </a:r>
          </a:p>
          <a:p>
            <a:pPr marL="255600" lvl="0"/>
            <a:r>
              <a:rPr lang="en-US" sz="2000" dirty="0"/>
              <a:t>But this won’t work, since the value of the slope depends on the units used to measure on the axes.</a:t>
            </a:r>
          </a:p>
        </p:txBody>
      </p:sp>
      <p:sp>
        <p:nvSpPr>
          <p:cNvPr id="10" name="Content Placeholder 9"/>
          <p:cNvSpPr>
            <a:spLocks noGrp="1"/>
          </p:cNvSpPr>
          <p:nvPr>
            <p:ph sz="quarter" idx="17"/>
          </p:nvPr>
        </p:nvSpPr>
        <p:spPr>
          <a:xfrm>
            <a:off x="457199" y="4947430"/>
            <a:ext cx="8277225" cy="1080051"/>
          </a:xfrm>
        </p:spPr>
        <p:txBody>
          <a:bodyPr/>
          <a:lstStyle/>
          <a:p>
            <a:pPr marL="432" indent="0">
              <a:buNone/>
            </a:pPr>
            <a:r>
              <a:rPr lang="en-US" sz="2000" dirty="0"/>
              <a:t>Instead, we define an </a:t>
            </a:r>
            <a:r>
              <a:rPr lang="en-US" sz="2000" b="1" dirty="0"/>
              <a:t>elasticity</a:t>
            </a:r>
            <a:r>
              <a:rPr lang="en-US" sz="2000" dirty="0"/>
              <a:t>, a measure of how much one economic variable response to changes in another economic variable, based on </a:t>
            </a:r>
            <a:r>
              <a:rPr lang="en-US" sz="2000" b="1" dirty="0"/>
              <a:t>percentage changes</a:t>
            </a:r>
            <a:r>
              <a:rPr lang="en-US" sz="2000" dirty="0"/>
              <a:t> in the variables.</a:t>
            </a:r>
          </a:p>
        </p:txBody>
      </p:sp>
    </p:spTree>
    <p:extLst>
      <p:ext uri="{BB962C8B-B14F-4D97-AF65-F5344CB8AC3E}">
        <p14:creationId xmlns:p14="http://schemas.microsoft.com/office/powerpoint/2010/main" val="2601414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6.5 Using Elasticity to Analyze the Disappearing Family Farm</a:t>
            </a:r>
            <a:endParaRPr lang="en-IN" sz="3400" dirty="0"/>
          </a:p>
        </p:txBody>
      </p:sp>
      <p:sp>
        <p:nvSpPr>
          <p:cNvPr id="3" name="Content Placeholder 2"/>
          <p:cNvSpPr>
            <a:spLocks noGrp="1"/>
          </p:cNvSpPr>
          <p:nvPr>
            <p:ph sz="quarter" idx="16"/>
          </p:nvPr>
        </p:nvSpPr>
        <p:spPr>
          <a:xfrm>
            <a:off x="457200" y="1555750"/>
            <a:ext cx="8232128" cy="286398"/>
          </a:xfrm>
        </p:spPr>
        <p:txBody>
          <a:bodyPr/>
          <a:lstStyle/>
          <a:p>
            <a:pPr marL="0" lvl="0" indent="0">
              <a:spcBef>
                <a:spcPts val="0"/>
              </a:spcBef>
              <a:buSzPts val="1600"/>
              <a:buNone/>
            </a:pPr>
            <a:r>
              <a:rPr lang="en-US" sz="1600" b="1" dirty="0"/>
              <a:t>Use price elasticity and income elasticity to analyze economic issues.</a:t>
            </a:r>
          </a:p>
        </p:txBody>
      </p:sp>
      <p:sp>
        <p:nvSpPr>
          <p:cNvPr id="4" name="Content Placeholder 3"/>
          <p:cNvSpPr>
            <a:spLocks noGrp="1"/>
          </p:cNvSpPr>
          <p:nvPr>
            <p:ph sz="quarter" idx="14"/>
          </p:nvPr>
        </p:nvSpPr>
        <p:spPr>
          <a:xfrm>
            <a:off x="457200" y="1949571"/>
            <a:ext cx="8229600" cy="1846052"/>
          </a:xfrm>
        </p:spPr>
        <p:txBody>
          <a:bodyPr/>
          <a:lstStyle/>
          <a:p>
            <a:pPr marL="0" lvl="0" indent="0">
              <a:spcBef>
                <a:spcPts val="0"/>
              </a:spcBef>
              <a:buSzPts val="2200"/>
              <a:buNone/>
            </a:pPr>
            <a:r>
              <a:rPr lang="en-US" sz="2400" dirty="0"/>
              <a:t>Over the last century farms have become much more efficient at producing food.</a:t>
            </a:r>
          </a:p>
          <a:p>
            <a:pPr marL="255600"/>
            <a:r>
              <a:rPr lang="en-US" sz="2400" dirty="0"/>
              <a:t>This might appear to make farming more profitable, and hence encourage more people into farming.</a:t>
            </a:r>
          </a:p>
        </p:txBody>
      </p:sp>
      <p:sp>
        <p:nvSpPr>
          <p:cNvPr id="5" name="Content Placeholder 4"/>
          <p:cNvSpPr>
            <a:spLocks noGrp="1"/>
          </p:cNvSpPr>
          <p:nvPr>
            <p:ph sz="quarter" idx="15"/>
          </p:nvPr>
        </p:nvSpPr>
        <p:spPr>
          <a:xfrm>
            <a:off x="468313" y="3972057"/>
            <a:ext cx="8330630" cy="1764509"/>
          </a:xfrm>
        </p:spPr>
        <p:txBody>
          <a:bodyPr/>
          <a:lstStyle/>
          <a:p>
            <a:pPr marL="0" lvl="0" indent="0">
              <a:buSzPts val="2200"/>
              <a:buNone/>
            </a:pPr>
            <a:r>
              <a:rPr lang="en-US" sz="2400" dirty="0"/>
              <a:t>But the number of people in farming has fallen substantially (&gt;23 million in 1950, &lt;3 million in 2019).</a:t>
            </a:r>
          </a:p>
          <a:p>
            <a:pPr marL="255600" indent="-255600"/>
            <a:r>
              <a:rPr lang="en-US" sz="2400" dirty="0"/>
              <a:t>Why have productivity gains in farming led to fewer people choosing to farm?</a:t>
            </a:r>
          </a:p>
        </p:txBody>
      </p:sp>
    </p:spTree>
    <p:extLst>
      <p:ext uri="{BB962C8B-B14F-4D97-AF65-F5344CB8AC3E}">
        <p14:creationId xmlns:p14="http://schemas.microsoft.com/office/powerpoint/2010/main" val="239542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6.5 Elasticity and the Disappearing Family Farm </a:t>
            </a:r>
            <a:r>
              <a:rPr lang="en-US" sz="2000" b="0" dirty="0"/>
              <a:t>(1 of 3)</a:t>
            </a:r>
            <a:endParaRPr lang="en-IN" sz="2000" dirty="0"/>
          </a:p>
        </p:txBody>
      </p:sp>
      <p:sp>
        <p:nvSpPr>
          <p:cNvPr id="6" name="Content Placeholder 5"/>
          <p:cNvSpPr>
            <a:spLocks noGrp="1"/>
          </p:cNvSpPr>
          <p:nvPr>
            <p:ph sz="quarter" idx="13"/>
          </p:nvPr>
        </p:nvSpPr>
        <p:spPr>
          <a:xfrm>
            <a:off x="457200" y="1556326"/>
            <a:ext cx="3113314" cy="4723704"/>
          </a:xfrm>
        </p:spPr>
        <p:txBody>
          <a:bodyPr/>
          <a:lstStyle/>
          <a:p>
            <a:pPr marL="0" lvl="0" indent="0">
              <a:spcBef>
                <a:spcPts val="0"/>
              </a:spcBef>
              <a:buSzPts val="2200"/>
              <a:buNone/>
            </a:pPr>
            <a:r>
              <a:rPr lang="en-US" dirty="0"/>
              <a:t>In 1950, U.S. farmers produced 1.0 billion bushels of wheat at a price of $20.01 per bushel.</a:t>
            </a:r>
          </a:p>
          <a:p>
            <a:pPr marL="0" lvl="0" indent="0">
              <a:buSzPts val="2200"/>
              <a:buNone/>
            </a:pPr>
            <a:r>
              <a:rPr lang="en-US" dirty="0"/>
              <a:t>Over the next seven decades, rapid increases in farm productivity caused a large shift to the right in the supply curve for wheat.</a:t>
            </a:r>
          </a:p>
        </p:txBody>
      </p:sp>
      <p:pic>
        <p:nvPicPr>
          <p:cNvPr id="8" name="Picture 7" descr="A graph depicts elasticity and the disappearing family farm, using wheat output as an example. For long description in Notes pane, press F6."/>
          <p:cNvPicPr>
            <a:picLocks noChangeAspect="1"/>
          </p:cNvPicPr>
          <p:nvPr/>
        </p:nvPicPr>
        <p:blipFill>
          <a:blip r:embed="rId3"/>
          <a:stretch>
            <a:fillRect/>
          </a:stretch>
        </p:blipFill>
        <p:spPr>
          <a:xfrm>
            <a:off x="3846156" y="1570082"/>
            <a:ext cx="4840644" cy="3700593"/>
          </a:xfrm>
          <a:prstGeom prst="rect">
            <a:avLst/>
          </a:prstGeom>
        </p:spPr>
      </p:pic>
    </p:spTree>
    <p:extLst>
      <p:ext uri="{BB962C8B-B14F-4D97-AF65-F5344CB8AC3E}">
        <p14:creationId xmlns:p14="http://schemas.microsoft.com/office/powerpoint/2010/main" val="3429847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6.5 Elasticity and the Disappearing Family Farm </a:t>
            </a:r>
            <a:r>
              <a:rPr lang="en-US" sz="2000" b="0" dirty="0"/>
              <a:t>(2 of 3)</a:t>
            </a:r>
            <a:endParaRPr lang="en-IN" sz="2000" dirty="0"/>
          </a:p>
        </p:txBody>
      </p:sp>
      <p:sp>
        <p:nvSpPr>
          <p:cNvPr id="6" name="Content Placeholder 5"/>
          <p:cNvSpPr>
            <a:spLocks noGrp="1"/>
          </p:cNvSpPr>
          <p:nvPr>
            <p:ph sz="quarter" idx="13"/>
          </p:nvPr>
        </p:nvSpPr>
        <p:spPr>
          <a:xfrm>
            <a:off x="457200" y="1556326"/>
            <a:ext cx="2967487" cy="4697825"/>
          </a:xfrm>
        </p:spPr>
        <p:txBody>
          <a:bodyPr/>
          <a:lstStyle/>
          <a:p>
            <a:pPr marL="0" lvl="0" indent="0">
              <a:spcBef>
                <a:spcPts val="0"/>
              </a:spcBef>
              <a:buSzPts val="2200"/>
              <a:buNone/>
            </a:pPr>
            <a:r>
              <a:rPr lang="en-US" sz="2200" dirty="0"/>
              <a:t>Income elasticity of demand for wheat is low, so demand for wheat increased little over this period.</a:t>
            </a:r>
          </a:p>
          <a:p>
            <a:pPr marL="0" lvl="0" indent="0">
              <a:buSzPts val="2200"/>
              <a:buNone/>
            </a:pPr>
            <a:r>
              <a:rPr lang="en-US" sz="2200" dirty="0"/>
              <a:t>Demand for wheat is also inelastic, so the large shift in the supply curve and the small shift in the demand curve resulted in a sharp decline in the price of wheat.</a:t>
            </a:r>
          </a:p>
        </p:txBody>
      </p:sp>
      <p:pic>
        <p:nvPicPr>
          <p:cNvPr id="7" name="Picture 6" descr="A graph depicts elasticity and the disappearing family farm, using wheat output as an example. For long description in Notes pane, press F6."/>
          <p:cNvPicPr>
            <a:picLocks noChangeAspect="1"/>
          </p:cNvPicPr>
          <p:nvPr/>
        </p:nvPicPr>
        <p:blipFill>
          <a:blip r:embed="rId3"/>
          <a:stretch>
            <a:fillRect/>
          </a:stretch>
        </p:blipFill>
        <p:spPr>
          <a:xfrm>
            <a:off x="3846156" y="1570082"/>
            <a:ext cx="4840644" cy="3700593"/>
          </a:xfrm>
          <a:prstGeom prst="rect">
            <a:avLst/>
          </a:prstGeom>
        </p:spPr>
      </p:pic>
    </p:spTree>
    <p:extLst>
      <p:ext uri="{BB962C8B-B14F-4D97-AF65-F5344CB8AC3E}">
        <p14:creationId xmlns:p14="http://schemas.microsoft.com/office/powerpoint/2010/main" val="4185305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6.5 Elasticity and the Disappearing Family Farm </a:t>
            </a:r>
            <a:r>
              <a:rPr lang="en-US" sz="2000" b="0" dirty="0"/>
              <a:t>(3 of 3)</a:t>
            </a:r>
            <a:endParaRPr lang="en-IN" sz="2000" dirty="0"/>
          </a:p>
        </p:txBody>
      </p:sp>
      <p:sp>
        <p:nvSpPr>
          <p:cNvPr id="6" name="Content Placeholder 5"/>
          <p:cNvSpPr>
            <a:spLocks noGrp="1"/>
          </p:cNvSpPr>
          <p:nvPr>
            <p:ph sz="quarter" idx="13"/>
          </p:nvPr>
        </p:nvSpPr>
        <p:spPr>
          <a:xfrm>
            <a:off x="457200" y="1556326"/>
            <a:ext cx="2915728" cy="4801342"/>
          </a:xfrm>
        </p:spPr>
        <p:txBody>
          <a:bodyPr/>
          <a:lstStyle/>
          <a:p>
            <a:pPr marL="0" lvl="0" indent="0">
              <a:spcBef>
                <a:spcPts val="0"/>
              </a:spcBef>
              <a:buSzPts val="2200"/>
              <a:buNone/>
            </a:pPr>
            <a:r>
              <a:rPr lang="en-US" dirty="0"/>
              <a:t>In combination, this led to a dramatic fall in the price of the farmers’ output.</a:t>
            </a:r>
          </a:p>
          <a:p>
            <a:pPr marL="0" lvl="0" indent="0">
              <a:buSzPts val="2200"/>
              <a:buNone/>
            </a:pPr>
            <a:r>
              <a:rPr lang="en-US" dirty="0"/>
              <a:t>Making a living on a small farm has become harder and harder, so the increase in output is supplied by fewer and fewer large-scale farmers.</a:t>
            </a:r>
          </a:p>
        </p:txBody>
      </p:sp>
      <p:pic>
        <p:nvPicPr>
          <p:cNvPr id="7" name="Picture 6" descr="A graph depicts elasticity and the disappearing family farm, using wheat output as an example. For long description in Notes pane, press F6."/>
          <p:cNvPicPr>
            <a:picLocks noChangeAspect="1"/>
          </p:cNvPicPr>
          <p:nvPr/>
        </p:nvPicPr>
        <p:blipFill>
          <a:blip r:embed="rId3"/>
          <a:stretch>
            <a:fillRect/>
          </a:stretch>
        </p:blipFill>
        <p:spPr>
          <a:xfrm>
            <a:off x="3846156" y="1570082"/>
            <a:ext cx="4840644" cy="3700593"/>
          </a:xfrm>
          <a:prstGeom prst="rect">
            <a:avLst/>
          </a:prstGeom>
        </p:spPr>
      </p:pic>
    </p:spTree>
    <p:extLst>
      <p:ext uri="{BB962C8B-B14F-4D97-AF65-F5344CB8AC3E}">
        <p14:creationId xmlns:p14="http://schemas.microsoft.com/office/powerpoint/2010/main" val="3891259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6.6 The Price Elasticity of Supply and Its Measurement</a:t>
            </a:r>
            <a:endParaRPr lang="en-IN" sz="3400" dirty="0"/>
          </a:p>
        </p:txBody>
      </p:sp>
      <p:sp>
        <p:nvSpPr>
          <p:cNvPr id="3" name="Content Placeholder 2"/>
          <p:cNvSpPr>
            <a:spLocks noGrp="1"/>
          </p:cNvSpPr>
          <p:nvPr>
            <p:ph sz="quarter" idx="16"/>
          </p:nvPr>
        </p:nvSpPr>
        <p:spPr>
          <a:xfrm>
            <a:off x="457200" y="1555750"/>
            <a:ext cx="8350370" cy="286398"/>
          </a:xfrm>
        </p:spPr>
        <p:txBody>
          <a:bodyPr/>
          <a:lstStyle/>
          <a:p>
            <a:pPr marL="0" lvl="0" indent="0">
              <a:spcBef>
                <a:spcPts val="0"/>
              </a:spcBef>
              <a:buSzPts val="1600"/>
              <a:buNone/>
            </a:pPr>
            <a:r>
              <a:rPr lang="en-US" sz="1600" b="1" dirty="0"/>
              <a:t>Define price elasticity of supply and explain its determinants and how it is measured.</a:t>
            </a:r>
          </a:p>
        </p:txBody>
      </p:sp>
      <p:sp>
        <p:nvSpPr>
          <p:cNvPr id="4" name="Content Placeholder 3"/>
          <p:cNvSpPr>
            <a:spLocks noGrp="1"/>
          </p:cNvSpPr>
          <p:nvPr>
            <p:ph sz="quarter" idx="14"/>
          </p:nvPr>
        </p:nvSpPr>
        <p:spPr>
          <a:xfrm>
            <a:off x="457200" y="2018582"/>
            <a:ext cx="8229600" cy="1958196"/>
          </a:xfrm>
        </p:spPr>
        <p:txBody>
          <a:bodyPr/>
          <a:lstStyle/>
          <a:p>
            <a:pPr marL="0" lvl="0" indent="0">
              <a:spcBef>
                <a:spcPts val="0"/>
              </a:spcBef>
              <a:buSzPts val="2200"/>
              <a:buNone/>
            </a:pPr>
            <a:r>
              <a:rPr lang="en-US" sz="2200" b="1" dirty="0"/>
              <a:t>Price elasticity of supply</a:t>
            </a:r>
            <a:r>
              <a:rPr lang="en-US" sz="2200" dirty="0"/>
              <a:t> is the responsiveness of the quantity supplied to a change in price, measured by dividing the percentage change in the quantity supplied of a product by the percentage change in the product’s price.</a:t>
            </a:r>
          </a:p>
          <a:p>
            <a:pPr marL="0" lvl="0" indent="0">
              <a:buSzPts val="2200"/>
              <a:buNone/>
            </a:pPr>
            <a:r>
              <a:rPr lang="en-US" sz="2200" dirty="0"/>
              <a:t>It is very much analogous to price elasticity of demand:</a:t>
            </a:r>
          </a:p>
        </p:txBody>
      </p:sp>
      <p:graphicFrame>
        <p:nvGraphicFramePr>
          <p:cNvPr id="6" name="Object 5" descr="Price elasticity of demand equals Percentage change in quantity demanded over Percentage change in price"/>
          <p:cNvGraphicFramePr>
            <a:graphicFrameLocks noChangeAspect="1"/>
          </p:cNvGraphicFramePr>
          <p:nvPr>
            <p:extLst>
              <p:ext uri="{D42A27DB-BD31-4B8C-83A1-F6EECF244321}">
                <p14:modId xmlns:p14="http://schemas.microsoft.com/office/powerpoint/2010/main" val="209291588"/>
              </p:ext>
            </p:extLst>
          </p:nvPr>
        </p:nvGraphicFramePr>
        <p:xfrm>
          <a:off x="548435" y="4035728"/>
          <a:ext cx="7972350" cy="715779"/>
        </p:xfrm>
        <a:graphic>
          <a:graphicData uri="http://schemas.openxmlformats.org/presentationml/2006/ole">
            <mc:AlternateContent xmlns:mc="http://schemas.openxmlformats.org/markup-compatibility/2006">
              <mc:Choice xmlns:v="urn:schemas-microsoft-com:vml" Requires="v">
                <p:oleObj name="Equation" r:id="rId2" imgW="4825800" imgH="431640" progId="Equation.DSMT4">
                  <p:embed/>
                </p:oleObj>
              </mc:Choice>
              <mc:Fallback>
                <p:oleObj name="Equation" r:id="rId2" imgW="4825800" imgH="431640" progId="Equation.DSMT4">
                  <p:embed/>
                  <p:pic>
                    <p:nvPicPr>
                      <p:cNvPr id="6" name="Object 5" descr="Price elasticity of demand equals Percentage change in quantity demanded over Percentage change in price"/>
                      <p:cNvPicPr/>
                      <p:nvPr/>
                    </p:nvPicPr>
                    <p:blipFill>
                      <a:blip r:embed="rId3"/>
                      <a:stretch>
                        <a:fillRect/>
                      </a:stretch>
                    </p:blipFill>
                    <p:spPr>
                      <a:xfrm>
                        <a:off x="548435" y="4035728"/>
                        <a:ext cx="7972350" cy="715779"/>
                      </a:xfrm>
                      <a:prstGeom prst="rect">
                        <a:avLst/>
                      </a:prstGeom>
                    </p:spPr>
                  </p:pic>
                </p:oleObj>
              </mc:Fallback>
            </mc:AlternateContent>
          </a:graphicData>
        </a:graphic>
      </p:graphicFrame>
      <p:graphicFrame>
        <p:nvGraphicFramePr>
          <p:cNvPr id="7" name="Object 6" descr="Price elasticity of supply equals Percentage change in quantity supplied over Percentage change in price."/>
          <p:cNvGraphicFramePr>
            <a:graphicFrameLocks noChangeAspect="1"/>
          </p:cNvGraphicFramePr>
          <p:nvPr>
            <p:extLst>
              <p:ext uri="{D42A27DB-BD31-4B8C-83A1-F6EECF244321}">
                <p14:modId xmlns:p14="http://schemas.microsoft.com/office/powerpoint/2010/main" val="3694011206"/>
              </p:ext>
            </p:extLst>
          </p:nvPr>
        </p:nvGraphicFramePr>
        <p:xfrm>
          <a:off x="543995" y="4843529"/>
          <a:ext cx="7530549" cy="715861"/>
        </p:xfrm>
        <a:graphic>
          <a:graphicData uri="http://schemas.openxmlformats.org/presentationml/2006/ole">
            <mc:AlternateContent xmlns:mc="http://schemas.openxmlformats.org/markup-compatibility/2006">
              <mc:Choice xmlns:v="urn:schemas-microsoft-com:vml" Requires="v">
                <p:oleObj name="Equation" r:id="rId4" imgW="4559040" imgH="431640" progId="Equation.DSMT4">
                  <p:embed/>
                </p:oleObj>
              </mc:Choice>
              <mc:Fallback>
                <p:oleObj name="Equation" r:id="rId4" imgW="4559040" imgH="431640" progId="Equation.DSMT4">
                  <p:embed/>
                  <p:pic>
                    <p:nvPicPr>
                      <p:cNvPr id="7" name="Object 6" descr="Price elasticity of supply equals Percentage change in quantity supplied over Percentage change in price."/>
                      <p:cNvPicPr/>
                      <p:nvPr/>
                    </p:nvPicPr>
                    <p:blipFill>
                      <a:blip r:embed="rId5"/>
                      <a:stretch>
                        <a:fillRect/>
                      </a:stretch>
                    </p:blipFill>
                    <p:spPr>
                      <a:xfrm>
                        <a:off x="543995" y="4843529"/>
                        <a:ext cx="7530549" cy="715861"/>
                      </a:xfrm>
                      <a:prstGeom prst="rect">
                        <a:avLst/>
                      </a:prstGeom>
                    </p:spPr>
                  </p:pic>
                </p:oleObj>
              </mc:Fallback>
            </mc:AlternateContent>
          </a:graphicData>
        </a:graphic>
      </p:graphicFrame>
      <p:sp>
        <p:nvSpPr>
          <p:cNvPr id="5" name="Content Placeholder 4"/>
          <p:cNvSpPr>
            <a:spLocks noGrp="1"/>
          </p:cNvSpPr>
          <p:nvPr>
            <p:ph sz="quarter" idx="15"/>
          </p:nvPr>
        </p:nvSpPr>
        <p:spPr>
          <a:xfrm>
            <a:off x="457200" y="5670808"/>
            <a:ext cx="8232128" cy="717576"/>
          </a:xfrm>
        </p:spPr>
        <p:txBody>
          <a:bodyPr/>
          <a:lstStyle/>
          <a:p>
            <a:pPr marL="0" lvl="0" indent="0">
              <a:spcBef>
                <a:spcPts val="0"/>
              </a:spcBef>
              <a:buSzPts val="2200"/>
              <a:buNone/>
            </a:pPr>
            <a:r>
              <a:rPr lang="en-US" sz="2200" dirty="0"/>
              <a:t>So the same sort of calculation methods apply (midpoint formula, etc.).</a:t>
            </a:r>
          </a:p>
        </p:txBody>
      </p:sp>
    </p:spTree>
    <p:extLst>
      <p:ext uri="{BB962C8B-B14F-4D97-AF65-F5344CB8AC3E}">
        <p14:creationId xmlns:p14="http://schemas.microsoft.com/office/powerpoint/2010/main" val="1636924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663543" cy="1097279"/>
          </a:xfrm>
        </p:spPr>
        <p:txBody>
          <a:bodyPr/>
          <a:lstStyle/>
          <a:p>
            <a:r>
              <a:rPr lang="en-US" sz="3400" dirty="0"/>
              <a:t>Determinants of the Price Elasticity of Supply</a:t>
            </a:r>
            <a:endParaRPr lang="en-IN" sz="3400" dirty="0"/>
          </a:p>
        </p:txBody>
      </p:sp>
      <p:sp>
        <p:nvSpPr>
          <p:cNvPr id="6" name="Content Placeholder 5"/>
          <p:cNvSpPr>
            <a:spLocks noGrp="1"/>
          </p:cNvSpPr>
          <p:nvPr>
            <p:ph sz="quarter" idx="13"/>
          </p:nvPr>
        </p:nvSpPr>
        <p:spPr>
          <a:xfrm>
            <a:off x="457200" y="1556326"/>
            <a:ext cx="8574657" cy="4024965"/>
          </a:xfrm>
        </p:spPr>
        <p:txBody>
          <a:bodyPr/>
          <a:lstStyle/>
          <a:p>
            <a:pPr marL="0" lvl="0" indent="0">
              <a:spcBef>
                <a:spcPts val="0"/>
              </a:spcBef>
              <a:buSzPts val="2200"/>
              <a:buNone/>
            </a:pPr>
            <a:r>
              <a:rPr lang="en-US" sz="2200" dirty="0"/>
              <a:t>Price elasticity of supply depends on the ability and willingness of firms to alter the quantity they produce as price increases.</a:t>
            </a:r>
          </a:p>
          <a:p>
            <a:pPr marL="0" lvl="0" indent="0">
              <a:buSzPts val="2200"/>
              <a:buNone/>
            </a:pPr>
            <a:r>
              <a:rPr lang="en-US" sz="2200" dirty="0"/>
              <a:t>The time period in question is critically important for determining the price elasticity of supply.</a:t>
            </a:r>
          </a:p>
          <a:p>
            <a:pPr marL="0" lvl="0" indent="0">
              <a:buSzPts val="2200"/>
              <a:buNone/>
            </a:pPr>
            <a:r>
              <a:rPr lang="en-US" sz="2200" dirty="0"/>
              <a:t>Suppose the wholesale price of grapes doubled overnight:</a:t>
            </a:r>
          </a:p>
          <a:p>
            <a:pPr marL="255600">
              <a:buSzPts val="2200"/>
            </a:pPr>
            <a:r>
              <a:rPr lang="en-US" sz="2200" dirty="0"/>
              <a:t>Farmers could do little to increase their quantity immediately; the initial price elasticity of supply would be close to 0.</a:t>
            </a:r>
          </a:p>
          <a:p>
            <a:pPr marL="255600">
              <a:buSzPts val="2200"/>
            </a:pPr>
            <a:r>
              <a:rPr lang="en-US" sz="2200" dirty="0"/>
              <a:t>Over time, farmers could plant more fields in grapes; so over the course of several years, the price elasticity of supply would rise.</a:t>
            </a:r>
          </a:p>
        </p:txBody>
      </p:sp>
    </p:spTree>
    <p:extLst>
      <p:ext uri="{BB962C8B-B14F-4D97-AF65-F5344CB8AC3E}">
        <p14:creationId xmlns:p14="http://schemas.microsoft.com/office/powerpoint/2010/main" val="3366342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Apply the Concept: Why Are Oil Prices So Unstable? </a:t>
            </a:r>
            <a:r>
              <a:rPr lang="en-US" sz="2000" b="0" dirty="0"/>
              <a:t>(1 of 2)</a:t>
            </a:r>
            <a:endParaRPr lang="en-IN" sz="2000" dirty="0"/>
          </a:p>
        </p:txBody>
      </p:sp>
      <p:sp>
        <p:nvSpPr>
          <p:cNvPr id="6" name="Content Placeholder 5"/>
          <p:cNvSpPr>
            <a:spLocks noGrp="1"/>
          </p:cNvSpPr>
          <p:nvPr>
            <p:ph sz="quarter" idx="13"/>
          </p:nvPr>
        </p:nvSpPr>
        <p:spPr>
          <a:xfrm>
            <a:off x="457199" y="1556326"/>
            <a:ext cx="2982687" cy="4467955"/>
          </a:xfrm>
        </p:spPr>
        <p:txBody>
          <a:bodyPr/>
          <a:lstStyle/>
          <a:p>
            <a:pPr marL="0" lvl="0" indent="0">
              <a:spcBef>
                <a:spcPts val="0"/>
              </a:spcBef>
              <a:buSzPts val="2200"/>
              <a:buNone/>
            </a:pPr>
            <a:r>
              <a:rPr lang="en-US" dirty="0"/>
              <a:t>Oil producers cannot change output very quickly.</a:t>
            </a:r>
          </a:p>
          <a:p>
            <a:pPr marL="0" lvl="0" indent="0">
              <a:buSzPts val="2200"/>
              <a:buNone/>
            </a:pPr>
            <a:r>
              <a:rPr lang="en-US" dirty="0"/>
              <a:t>When demand increases suddenly, price rises, acting as a rationing mechanism for the increased demand.</a:t>
            </a:r>
          </a:p>
        </p:txBody>
      </p:sp>
      <p:pic>
        <p:nvPicPr>
          <p:cNvPr id="7" name="Picture 6" descr="A graph depicts when a supply is inelastic, how an increase in demand can increase price, using oil sales as an example. For long description in Notes pane, press F6."/>
          <p:cNvPicPr>
            <a:picLocks noChangeAspect="1"/>
          </p:cNvPicPr>
          <p:nvPr/>
        </p:nvPicPr>
        <p:blipFill>
          <a:blip r:embed="rId3"/>
          <a:stretch>
            <a:fillRect/>
          </a:stretch>
        </p:blipFill>
        <p:spPr>
          <a:xfrm>
            <a:off x="4312847" y="1650934"/>
            <a:ext cx="4286920" cy="4610184"/>
          </a:xfrm>
          <a:prstGeom prst="rect">
            <a:avLst/>
          </a:prstGeom>
        </p:spPr>
      </p:pic>
    </p:spTree>
    <p:extLst>
      <p:ext uri="{BB962C8B-B14F-4D97-AF65-F5344CB8AC3E}">
        <p14:creationId xmlns:p14="http://schemas.microsoft.com/office/powerpoint/2010/main" val="1631338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Apply the Concept: Why Are Oil Prices So Unstable? </a:t>
            </a:r>
            <a:r>
              <a:rPr lang="en-US" sz="2000" b="0" dirty="0"/>
              <a:t>(2 of 2)</a:t>
            </a:r>
            <a:endParaRPr lang="en-IN" sz="2000" dirty="0"/>
          </a:p>
        </p:txBody>
      </p:sp>
      <p:sp>
        <p:nvSpPr>
          <p:cNvPr id="6" name="Content Placeholder 5"/>
          <p:cNvSpPr>
            <a:spLocks noGrp="1"/>
          </p:cNvSpPr>
          <p:nvPr>
            <p:ph sz="quarter" idx="13"/>
          </p:nvPr>
        </p:nvSpPr>
        <p:spPr>
          <a:xfrm>
            <a:off x="457200" y="1556326"/>
            <a:ext cx="3062377" cy="4758210"/>
          </a:xfrm>
        </p:spPr>
        <p:txBody>
          <a:bodyPr/>
          <a:lstStyle/>
          <a:p>
            <a:pPr marL="0" lvl="0" indent="0">
              <a:buSzPts val="2200"/>
              <a:buNone/>
            </a:pPr>
            <a:r>
              <a:rPr lang="en-US" sz="2200" dirty="0"/>
              <a:t>Similarly, consumers of oil are relatively inflexible, responding little to short-run changes in price.</a:t>
            </a:r>
          </a:p>
          <a:p>
            <a:pPr marL="0" lvl="0" indent="0">
              <a:buSzPts val="2200"/>
              <a:buNone/>
            </a:pPr>
            <a:r>
              <a:rPr lang="en-US" sz="2200" dirty="0"/>
              <a:t>During the 2010s, new oil production technology known as </a:t>
            </a:r>
            <a:r>
              <a:rPr lang="en-US" sz="2200" b="1" dirty="0"/>
              <a:t>fracking</a:t>
            </a:r>
            <a:r>
              <a:rPr lang="en-US" sz="2200" dirty="0"/>
              <a:t> increased the supply of oil; consequently, the price fell dramatically to maintain equilibrium.</a:t>
            </a:r>
          </a:p>
        </p:txBody>
      </p:sp>
      <p:pic>
        <p:nvPicPr>
          <p:cNvPr id="7" name="Picture 6" descr="A graph depicts the impact on price and demand when there is an increase in the supply of oil. For long description in Notes pane, press F6."/>
          <p:cNvPicPr>
            <a:picLocks noChangeAspect="1"/>
          </p:cNvPicPr>
          <p:nvPr/>
        </p:nvPicPr>
        <p:blipFill>
          <a:blip r:embed="rId3"/>
          <a:stretch>
            <a:fillRect/>
          </a:stretch>
        </p:blipFill>
        <p:spPr>
          <a:xfrm>
            <a:off x="4274848" y="1670519"/>
            <a:ext cx="4546371" cy="4477264"/>
          </a:xfrm>
          <a:prstGeom prst="rect">
            <a:avLst/>
          </a:prstGeom>
        </p:spPr>
      </p:pic>
    </p:spTree>
    <p:extLst>
      <p:ext uri="{BB962C8B-B14F-4D97-AF65-F5344CB8AC3E}">
        <p14:creationId xmlns:p14="http://schemas.microsoft.com/office/powerpoint/2010/main" val="2462995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Polar Cases: Perfectly Elastic and Perfectly Inelastic Supply</a:t>
            </a:r>
            <a:endParaRPr lang="en-IN" sz="3400" dirty="0"/>
          </a:p>
        </p:txBody>
      </p:sp>
      <p:sp>
        <p:nvSpPr>
          <p:cNvPr id="6" name="Content Placeholder 5"/>
          <p:cNvSpPr>
            <a:spLocks noGrp="1"/>
          </p:cNvSpPr>
          <p:nvPr>
            <p:ph sz="quarter" idx="13"/>
          </p:nvPr>
        </p:nvSpPr>
        <p:spPr>
          <a:xfrm>
            <a:off x="457200" y="1556328"/>
            <a:ext cx="8229600" cy="1997756"/>
          </a:xfrm>
        </p:spPr>
        <p:txBody>
          <a:bodyPr/>
          <a:lstStyle/>
          <a:p>
            <a:pPr marL="0" lvl="0" indent="0">
              <a:spcBef>
                <a:spcPts val="0"/>
              </a:spcBef>
              <a:buSzPts val="2200"/>
              <a:buNone/>
            </a:pPr>
            <a:r>
              <a:rPr lang="en-US" sz="2200" dirty="0"/>
              <a:t>If a supply curve is a vertical line, we say it is </a:t>
            </a:r>
            <a:r>
              <a:rPr lang="en-US" sz="2200" b="1" dirty="0"/>
              <a:t>perfectly inelastic</a:t>
            </a:r>
            <a:r>
              <a:rPr lang="en-US" sz="2200" dirty="0"/>
              <a:t>.</a:t>
            </a:r>
          </a:p>
          <a:p>
            <a:pPr marL="255600">
              <a:buSzPts val="2200"/>
            </a:pPr>
            <a:r>
              <a:rPr lang="en-US" sz="2200" dirty="0"/>
              <a:t>Quantity supplied is completely unresponsive to price.</a:t>
            </a:r>
          </a:p>
          <a:p>
            <a:pPr marL="255600">
              <a:buSzPts val="2200"/>
            </a:pPr>
            <a:r>
              <a:rPr lang="en-US" sz="2200" dirty="0"/>
              <a:t>Price elasticity of supply equals zero.</a:t>
            </a:r>
          </a:p>
          <a:p>
            <a:pPr marL="255600">
              <a:buSzPts val="2200"/>
            </a:pPr>
            <a:r>
              <a:rPr lang="en-US" sz="2200" b="1" dirty="0"/>
              <a:t>Example: Fixed number of spaces in a parking lot.</a:t>
            </a:r>
          </a:p>
        </p:txBody>
      </p:sp>
      <p:sp>
        <p:nvSpPr>
          <p:cNvPr id="7" name="Content Placeholder 6"/>
          <p:cNvSpPr>
            <a:spLocks noGrp="1"/>
          </p:cNvSpPr>
          <p:nvPr>
            <p:ph sz="quarter" idx="14"/>
          </p:nvPr>
        </p:nvSpPr>
        <p:spPr>
          <a:xfrm>
            <a:off x="457199" y="3683478"/>
            <a:ext cx="8410755" cy="2639684"/>
          </a:xfrm>
        </p:spPr>
        <p:txBody>
          <a:bodyPr/>
          <a:lstStyle/>
          <a:p>
            <a:pPr marL="0" lvl="0" indent="0">
              <a:buSzPts val="2200"/>
              <a:buNone/>
            </a:pPr>
            <a:r>
              <a:rPr lang="en-US" sz="2200" dirty="0"/>
              <a:t>If a supply curve is a horizontal line, we say it is </a:t>
            </a:r>
            <a:r>
              <a:rPr lang="en-US" sz="2200" b="1" dirty="0"/>
              <a:t>perfectly elastic</a:t>
            </a:r>
            <a:r>
              <a:rPr lang="en-US" sz="2200" dirty="0"/>
              <a:t>.</a:t>
            </a:r>
          </a:p>
          <a:p>
            <a:pPr marL="255600">
              <a:buSzPts val="2200"/>
            </a:pPr>
            <a:r>
              <a:rPr lang="en-US" sz="2200" dirty="0"/>
              <a:t>Supply is infinitely responsive to price.</a:t>
            </a:r>
          </a:p>
          <a:p>
            <a:pPr marL="255600">
              <a:buSzPts val="2200"/>
            </a:pPr>
            <a:r>
              <a:rPr lang="en-US" sz="2200" dirty="0"/>
              <a:t>Price elasticity of supply equals infinity.</a:t>
            </a:r>
          </a:p>
          <a:p>
            <a:pPr marL="255600">
              <a:buSzPts val="2200"/>
            </a:pPr>
            <a:r>
              <a:rPr lang="en-US" sz="2200" b="1" dirty="0"/>
              <a:t>Example: Long-run production of agricultural products is (approximately) perfectly elastic: at prices above the cost of production, farmers will supply as much as is demanded.</a:t>
            </a:r>
          </a:p>
        </p:txBody>
      </p:sp>
    </p:spTree>
    <p:extLst>
      <p:ext uri="{BB962C8B-B14F-4D97-AF65-F5344CB8AC3E}">
        <p14:creationId xmlns:p14="http://schemas.microsoft.com/office/powerpoint/2010/main" val="1894494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6.5 Summary of the Price Elasticity of Supply </a:t>
            </a:r>
            <a:r>
              <a:rPr lang="en-US" sz="2000" b="0" dirty="0"/>
              <a:t>(1 of 5)</a:t>
            </a:r>
            <a:endParaRPr lang="en-IN" sz="2000" dirty="0"/>
          </a:p>
        </p:txBody>
      </p:sp>
      <p:pic>
        <p:nvPicPr>
          <p:cNvPr id="6" name="Picture 5" descr="A graph is used to illustrate elastic supply. For long description in Notes pane, press F6."/>
          <p:cNvPicPr>
            <a:picLocks noChangeAspect="1"/>
          </p:cNvPicPr>
          <p:nvPr/>
        </p:nvPicPr>
        <p:blipFill>
          <a:blip r:embed="rId3"/>
          <a:stretch>
            <a:fillRect/>
          </a:stretch>
        </p:blipFill>
        <p:spPr>
          <a:xfrm>
            <a:off x="481553" y="1557338"/>
            <a:ext cx="8180895" cy="3333388"/>
          </a:xfrm>
          <a:prstGeom prst="rect">
            <a:avLst/>
          </a:prstGeom>
        </p:spPr>
      </p:pic>
    </p:spTree>
    <p:extLst>
      <p:ext uri="{BB962C8B-B14F-4D97-AF65-F5344CB8AC3E}">
        <p14:creationId xmlns:p14="http://schemas.microsoft.com/office/powerpoint/2010/main" val="39357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Elasticity of Demand</a:t>
            </a:r>
          </a:p>
        </p:txBody>
      </p:sp>
      <p:sp>
        <p:nvSpPr>
          <p:cNvPr id="3" name="Content Placeholder 2"/>
          <p:cNvSpPr>
            <a:spLocks noGrp="1"/>
          </p:cNvSpPr>
          <p:nvPr>
            <p:ph sz="quarter" idx="13"/>
          </p:nvPr>
        </p:nvSpPr>
        <p:spPr>
          <a:xfrm>
            <a:off x="457200" y="1556327"/>
            <a:ext cx="8382000" cy="849416"/>
          </a:xfrm>
        </p:spPr>
        <p:txBody>
          <a:bodyPr/>
          <a:lstStyle/>
          <a:p>
            <a:pPr marL="0" lvl="0" indent="0">
              <a:spcBef>
                <a:spcPts val="0"/>
              </a:spcBef>
              <a:buSzPts val="2200"/>
              <a:buNone/>
            </a:pPr>
            <a:r>
              <a:rPr lang="en-US" sz="2200" dirty="0"/>
              <a:t>Our first elasticity to examine is the</a:t>
            </a:r>
            <a:r>
              <a:rPr lang="en-US" sz="2200" b="1" dirty="0"/>
              <a:t> price elasticity of demand</a:t>
            </a:r>
            <a:r>
              <a:rPr lang="en-US" sz="2200" dirty="0"/>
              <a:t>, the responsiveness of the quantity demanded to a change in price:</a:t>
            </a:r>
          </a:p>
        </p:txBody>
      </p:sp>
      <p:graphicFrame>
        <p:nvGraphicFramePr>
          <p:cNvPr id="6" name="Object 5" descr="Price elasticity of demand equals Percentage change in quantity demanded over Percentage change in price."/>
          <p:cNvGraphicFramePr>
            <a:graphicFrameLocks noChangeAspect="1"/>
          </p:cNvGraphicFramePr>
          <p:nvPr>
            <p:extLst>
              <p:ext uri="{D42A27DB-BD31-4B8C-83A1-F6EECF244321}">
                <p14:modId xmlns:p14="http://schemas.microsoft.com/office/powerpoint/2010/main" val="1319180246"/>
              </p:ext>
            </p:extLst>
          </p:nvPr>
        </p:nvGraphicFramePr>
        <p:xfrm>
          <a:off x="486231" y="2644775"/>
          <a:ext cx="8461375" cy="765175"/>
        </p:xfrm>
        <a:graphic>
          <a:graphicData uri="http://schemas.openxmlformats.org/presentationml/2006/ole">
            <mc:AlternateContent xmlns:mc="http://schemas.openxmlformats.org/markup-compatibility/2006">
              <mc:Choice xmlns:v="urn:schemas-microsoft-com:vml" Requires="v">
                <p:oleObj name="Equation" r:id="rId3" imgW="4775040" imgH="431640" progId="Equation.DSMT4">
                  <p:embed/>
                </p:oleObj>
              </mc:Choice>
              <mc:Fallback>
                <p:oleObj name="Equation" r:id="rId3" imgW="4775040" imgH="431640" progId="Equation.DSMT4">
                  <p:embed/>
                  <p:pic>
                    <p:nvPicPr>
                      <p:cNvPr id="6" name="Object 5" descr="Price elasticity of demand equals Percentage change in quantity demanded over Percentage change in price."/>
                      <p:cNvPicPr/>
                      <p:nvPr/>
                    </p:nvPicPr>
                    <p:blipFill>
                      <a:blip r:embed="rId4"/>
                      <a:stretch>
                        <a:fillRect/>
                      </a:stretch>
                    </p:blipFill>
                    <p:spPr>
                      <a:xfrm>
                        <a:off x="486231" y="2644775"/>
                        <a:ext cx="8461375" cy="765175"/>
                      </a:xfrm>
                      <a:prstGeom prst="rect">
                        <a:avLst/>
                      </a:prstGeom>
                    </p:spPr>
                  </p:pic>
                </p:oleObj>
              </mc:Fallback>
            </mc:AlternateContent>
          </a:graphicData>
        </a:graphic>
      </p:graphicFrame>
      <p:sp>
        <p:nvSpPr>
          <p:cNvPr id="5" name="Content Placeholder 4"/>
          <p:cNvSpPr>
            <a:spLocks noGrp="1"/>
          </p:cNvSpPr>
          <p:nvPr>
            <p:ph sz="quarter" idx="14"/>
          </p:nvPr>
        </p:nvSpPr>
        <p:spPr>
          <a:xfrm>
            <a:off x="457200" y="3654879"/>
            <a:ext cx="8143875" cy="2419349"/>
          </a:xfrm>
        </p:spPr>
        <p:txBody>
          <a:bodyPr/>
          <a:lstStyle/>
          <a:p>
            <a:pPr marL="0" lvl="0" indent="0">
              <a:spcBef>
                <a:spcPts val="0"/>
              </a:spcBef>
              <a:buSzPts val="2200"/>
              <a:buNone/>
            </a:pPr>
            <a:r>
              <a:rPr lang="en-US" dirty="0"/>
              <a:t>Although the slope and price elasticity of demand are related, they are not the same thing.</a:t>
            </a:r>
          </a:p>
          <a:p>
            <a:pPr marL="0" lvl="0" indent="0">
              <a:buSzPts val="2200"/>
              <a:buNone/>
            </a:pPr>
            <a:r>
              <a:rPr lang="en-US" dirty="0"/>
              <a:t>Since price and quantity change in opposite directions on the demand curve, the price elasticity of demand is a negative number.</a:t>
            </a:r>
          </a:p>
          <a:p>
            <a:pPr marL="255600" lvl="0"/>
            <a:r>
              <a:rPr lang="en-US" dirty="0"/>
              <a:t>However we often refer to “more negative” elasticities as being “larger” or “higher”.</a:t>
            </a:r>
          </a:p>
        </p:txBody>
      </p:sp>
    </p:spTree>
    <p:extLst>
      <p:ext uri="{BB962C8B-B14F-4D97-AF65-F5344CB8AC3E}">
        <p14:creationId xmlns:p14="http://schemas.microsoft.com/office/powerpoint/2010/main" val="1467488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6.5 Summary of the Price Elasticity of Supply </a:t>
            </a:r>
            <a:r>
              <a:rPr lang="en-US" sz="2000" b="0" dirty="0"/>
              <a:t>(2 of 5)</a:t>
            </a:r>
            <a:endParaRPr lang="en-IN" sz="2000" dirty="0"/>
          </a:p>
        </p:txBody>
      </p:sp>
      <p:pic>
        <p:nvPicPr>
          <p:cNvPr id="8" name="Picture 7" descr="A graph is used to illustrate inelastic supply. For long description in Notes pane, press F6."/>
          <p:cNvPicPr>
            <a:picLocks noChangeAspect="1"/>
          </p:cNvPicPr>
          <p:nvPr/>
        </p:nvPicPr>
        <p:blipFill>
          <a:blip r:embed="rId3"/>
          <a:stretch>
            <a:fillRect/>
          </a:stretch>
        </p:blipFill>
        <p:spPr>
          <a:xfrm>
            <a:off x="468313" y="1571446"/>
            <a:ext cx="8181541" cy="3310415"/>
          </a:xfrm>
          <a:prstGeom prst="rect">
            <a:avLst/>
          </a:prstGeom>
        </p:spPr>
      </p:pic>
    </p:spTree>
    <p:extLst>
      <p:ext uri="{BB962C8B-B14F-4D97-AF65-F5344CB8AC3E}">
        <p14:creationId xmlns:p14="http://schemas.microsoft.com/office/powerpoint/2010/main" val="2007388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6.5 Summary of the Price Elasticity of Supply </a:t>
            </a:r>
            <a:r>
              <a:rPr lang="en-US" sz="2000" b="0" dirty="0"/>
              <a:t>(3 of 5)</a:t>
            </a:r>
            <a:endParaRPr lang="en-IN" sz="2000" dirty="0"/>
          </a:p>
        </p:txBody>
      </p:sp>
      <p:pic>
        <p:nvPicPr>
          <p:cNvPr id="9" name="Picture 8" descr="A graph is used to illustrate unit elastic supply. For long description in Notes pane, press F6."/>
          <p:cNvPicPr>
            <a:picLocks noChangeAspect="1"/>
          </p:cNvPicPr>
          <p:nvPr/>
        </p:nvPicPr>
        <p:blipFill>
          <a:blip r:embed="rId3"/>
          <a:stretch>
            <a:fillRect/>
          </a:stretch>
        </p:blipFill>
        <p:spPr>
          <a:xfrm>
            <a:off x="470755" y="1565964"/>
            <a:ext cx="8181541" cy="3346994"/>
          </a:xfrm>
          <a:prstGeom prst="rect">
            <a:avLst/>
          </a:prstGeom>
        </p:spPr>
      </p:pic>
    </p:spTree>
    <p:extLst>
      <p:ext uri="{BB962C8B-B14F-4D97-AF65-F5344CB8AC3E}">
        <p14:creationId xmlns:p14="http://schemas.microsoft.com/office/powerpoint/2010/main" val="83310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6.5 Summary of the Price Elasticity of Supply </a:t>
            </a:r>
            <a:r>
              <a:rPr lang="en-US" sz="2000" b="0" dirty="0"/>
              <a:t>(4 of 5)</a:t>
            </a:r>
            <a:endParaRPr lang="en-IN" sz="2000" dirty="0"/>
          </a:p>
        </p:txBody>
      </p:sp>
      <p:pic>
        <p:nvPicPr>
          <p:cNvPr id="8" name="Picture 7" descr="A graph is used to illustrate perfectly elastic supply. For long description in Notes pane, press F6."/>
          <p:cNvPicPr>
            <a:picLocks noChangeAspect="1"/>
          </p:cNvPicPr>
          <p:nvPr/>
        </p:nvPicPr>
        <p:blipFill>
          <a:blip r:embed="rId3"/>
          <a:stretch>
            <a:fillRect/>
          </a:stretch>
        </p:blipFill>
        <p:spPr>
          <a:xfrm>
            <a:off x="472603" y="1565964"/>
            <a:ext cx="8181541" cy="2578832"/>
          </a:xfrm>
          <a:prstGeom prst="rect">
            <a:avLst/>
          </a:prstGeom>
        </p:spPr>
      </p:pic>
    </p:spTree>
    <p:extLst>
      <p:ext uri="{BB962C8B-B14F-4D97-AF65-F5344CB8AC3E}">
        <p14:creationId xmlns:p14="http://schemas.microsoft.com/office/powerpoint/2010/main" val="738801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6.5 Summary of the Price Elasticity of Supply </a:t>
            </a:r>
            <a:r>
              <a:rPr lang="en-US" sz="2000" b="0" dirty="0"/>
              <a:t>(5 of 5)</a:t>
            </a:r>
            <a:endParaRPr lang="en-IN" sz="2000" dirty="0"/>
          </a:p>
        </p:txBody>
      </p:sp>
      <p:pic>
        <p:nvPicPr>
          <p:cNvPr id="8" name="Picture 7" descr="A graph is used to illustrate perfectly inelastic supply. For long description in Notes pane, press F6."/>
          <p:cNvPicPr>
            <a:picLocks noChangeAspect="1"/>
          </p:cNvPicPr>
          <p:nvPr/>
        </p:nvPicPr>
        <p:blipFill>
          <a:blip r:embed="rId3"/>
          <a:stretch>
            <a:fillRect/>
          </a:stretch>
        </p:blipFill>
        <p:spPr>
          <a:xfrm>
            <a:off x="476939" y="1565964"/>
            <a:ext cx="8181541" cy="3328704"/>
          </a:xfrm>
          <a:prstGeom prst="rect">
            <a:avLst/>
          </a:prstGeom>
        </p:spPr>
      </p:pic>
    </p:spTree>
    <p:extLst>
      <p:ext uri="{BB962C8B-B14F-4D97-AF65-F5344CB8AC3E}">
        <p14:creationId xmlns:p14="http://schemas.microsoft.com/office/powerpoint/2010/main" val="28577959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400" dirty="0"/>
              <a:t>Why Is Knowing the Price Elasticity of Supply Useful?</a:t>
            </a:r>
            <a:endParaRPr lang="en-IN" sz="3400" dirty="0"/>
          </a:p>
        </p:txBody>
      </p:sp>
      <p:sp>
        <p:nvSpPr>
          <p:cNvPr id="7" name="Content Placeholder 6"/>
          <p:cNvSpPr>
            <a:spLocks noGrp="1"/>
          </p:cNvSpPr>
          <p:nvPr>
            <p:ph sz="quarter" idx="13"/>
          </p:nvPr>
        </p:nvSpPr>
        <p:spPr>
          <a:xfrm>
            <a:off x="457200" y="1556326"/>
            <a:ext cx="8315864" cy="3559137"/>
          </a:xfrm>
        </p:spPr>
        <p:txBody>
          <a:bodyPr/>
          <a:lstStyle/>
          <a:p>
            <a:pPr marL="0" lvl="0" indent="0">
              <a:spcBef>
                <a:spcPts val="0"/>
              </a:spcBef>
              <a:buSzPts val="2200"/>
              <a:buNone/>
            </a:pPr>
            <a:r>
              <a:rPr lang="en-US" sz="2400" dirty="0"/>
              <a:t>Knowing the price elasticity of supply can help us to predict the effect that a change in demand will have:</a:t>
            </a:r>
          </a:p>
          <a:p>
            <a:pPr marL="255600" lvl="0"/>
            <a:r>
              <a:rPr lang="en-US" sz="2400" dirty="0"/>
              <a:t>When demand increases, we know equilibrium price and quantity will increase.</a:t>
            </a:r>
          </a:p>
          <a:p>
            <a:pPr marL="255600" lvl="0"/>
            <a:r>
              <a:rPr lang="en-US" sz="2400" dirty="0"/>
              <a:t>But if supply is </a:t>
            </a:r>
            <a:r>
              <a:rPr lang="en-US" sz="2400" b="1" dirty="0"/>
              <a:t>inelastic</a:t>
            </a:r>
            <a:r>
              <a:rPr lang="en-US" sz="2400" dirty="0"/>
              <a:t>, quantity supplied cannot change much in response to the demand change, so price will rise a lot.</a:t>
            </a:r>
          </a:p>
          <a:p>
            <a:pPr marL="255600" lvl="0"/>
            <a:r>
              <a:rPr lang="en-US" sz="2400" dirty="0"/>
              <a:t>If supply is </a:t>
            </a:r>
            <a:r>
              <a:rPr lang="en-US" sz="2400" b="1" dirty="0"/>
              <a:t>elastic</a:t>
            </a:r>
            <a:r>
              <a:rPr lang="en-US" sz="2400" dirty="0"/>
              <a:t>, price will rise much less.</a:t>
            </a:r>
          </a:p>
        </p:txBody>
      </p:sp>
      <p:sp>
        <p:nvSpPr>
          <p:cNvPr id="8" name="Content Placeholder 7"/>
          <p:cNvSpPr>
            <a:spLocks noGrp="1"/>
          </p:cNvSpPr>
          <p:nvPr>
            <p:ph sz="quarter" idx="14"/>
          </p:nvPr>
        </p:nvSpPr>
        <p:spPr>
          <a:xfrm>
            <a:off x="457200" y="5260267"/>
            <a:ext cx="8229600" cy="465826"/>
          </a:xfrm>
        </p:spPr>
        <p:txBody>
          <a:bodyPr/>
          <a:lstStyle/>
          <a:p>
            <a:pPr marL="0" lvl="0" indent="0">
              <a:buSzPts val="2200"/>
              <a:buNone/>
            </a:pPr>
            <a:r>
              <a:rPr lang="en-US" sz="2400" dirty="0"/>
              <a:t>The next two slides illustrate these statements.</a:t>
            </a:r>
          </a:p>
        </p:txBody>
      </p:sp>
    </p:spTree>
    <p:extLst>
      <p:ext uri="{BB962C8B-B14F-4D97-AF65-F5344CB8AC3E}">
        <p14:creationId xmlns:p14="http://schemas.microsoft.com/office/powerpoint/2010/main" val="3793246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6.6 Changes in Price Depend on the Price Elasticity of Supply </a:t>
            </a:r>
            <a:r>
              <a:rPr lang="en-US" sz="2000" b="0" dirty="0"/>
              <a:t>(1 of 2)</a:t>
            </a:r>
            <a:endParaRPr lang="en-IN" sz="2000" dirty="0"/>
          </a:p>
        </p:txBody>
      </p:sp>
      <p:sp>
        <p:nvSpPr>
          <p:cNvPr id="6" name="Content Placeholder 5"/>
          <p:cNvSpPr>
            <a:spLocks noGrp="1"/>
          </p:cNvSpPr>
          <p:nvPr>
            <p:ph sz="quarter" idx="13"/>
          </p:nvPr>
        </p:nvSpPr>
        <p:spPr>
          <a:xfrm>
            <a:off x="457200" y="1556326"/>
            <a:ext cx="3476445" cy="4740957"/>
          </a:xfrm>
        </p:spPr>
        <p:txBody>
          <a:bodyPr/>
          <a:lstStyle/>
          <a:p>
            <a:pPr marL="0" lvl="0" indent="0">
              <a:spcBef>
                <a:spcPts val="0"/>
              </a:spcBef>
              <a:buSzPts val="2200"/>
              <a:buNone/>
            </a:pPr>
            <a:r>
              <a:rPr lang="en-US" dirty="0"/>
              <a:t>Demand</a:t>
            </a:r>
            <a:r>
              <a:rPr lang="en-US" sz="100" dirty="0"/>
              <a:t> </a:t>
            </a:r>
            <a:r>
              <a:rPr lang="en-US" baseline="-25000" dirty="0"/>
              <a:t>Typical</a:t>
            </a:r>
            <a:r>
              <a:rPr lang="en-US" dirty="0"/>
              <a:t> represents the typical demand for parking spaces on a summer weekend at a beach resort.</a:t>
            </a:r>
          </a:p>
          <a:p>
            <a:pPr marL="0" lvl="0" indent="0">
              <a:buSzPts val="2200"/>
              <a:buNone/>
            </a:pPr>
            <a:r>
              <a:rPr lang="en-US" dirty="0"/>
              <a:t>Demand</a:t>
            </a:r>
            <a:r>
              <a:rPr lang="en-US" sz="100" dirty="0"/>
              <a:t> </a:t>
            </a:r>
            <a:r>
              <a:rPr lang="en-US" baseline="-25000" dirty="0"/>
              <a:t>July 4 </a:t>
            </a:r>
            <a:r>
              <a:rPr lang="en-US" dirty="0"/>
              <a:t>represents demand on the 4</a:t>
            </a:r>
            <a:r>
              <a:rPr lang="en-US" baseline="30000" dirty="0"/>
              <a:t>th</a:t>
            </a:r>
            <a:r>
              <a:rPr lang="en-US" dirty="0"/>
              <a:t> of July.</a:t>
            </a:r>
          </a:p>
          <a:p>
            <a:pPr marL="0" lvl="0" indent="0">
              <a:buSzPts val="2200"/>
              <a:buNone/>
            </a:pPr>
            <a:r>
              <a:rPr lang="en-US" dirty="0"/>
              <a:t>When supply is inelastic, the price increase will be large.</a:t>
            </a:r>
          </a:p>
        </p:txBody>
      </p:sp>
      <p:pic>
        <p:nvPicPr>
          <p:cNvPr id="8" name="Picture 7" descr="Graphs A depict change in price demanding on the price elasticity of supply, using a demand for parking spaces an example. For long description in Notes pane, press F6."/>
          <p:cNvPicPr>
            <a:picLocks noChangeAspect="1"/>
          </p:cNvPicPr>
          <p:nvPr/>
        </p:nvPicPr>
        <p:blipFill>
          <a:blip r:embed="rId3"/>
          <a:stretch>
            <a:fillRect/>
          </a:stretch>
        </p:blipFill>
        <p:spPr>
          <a:xfrm>
            <a:off x="4187562" y="1556326"/>
            <a:ext cx="4499238" cy="4243184"/>
          </a:xfrm>
          <a:prstGeom prst="rect">
            <a:avLst/>
          </a:prstGeom>
        </p:spPr>
      </p:pic>
    </p:spTree>
    <p:extLst>
      <p:ext uri="{BB962C8B-B14F-4D97-AF65-F5344CB8AC3E}">
        <p14:creationId xmlns:p14="http://schemas.microsoft.com/office/powerpoint/2010/main" val="3690262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6.6 Changes in Price Depend on the Price Elasticity of Supply </a:t>
            </a:r>
            <a:r>
              <a:rPr lang="en-US" sz="2000" b="0" dirty="0"/>
              <a:t>(2 of 2)</a:t>
            </a:r>
            <a:endParaRPr lang="en-IN" sz="2000" dirty="0"/>
          </a:p>
        </p:txBody>
      </p:sp>
      <p:sp>
        <p:nvSpPr>
          <p:cNvPr id="6" name="Content Placeholder 5"/>
          <p:cNvSpPr>
            <a:spLocks noGrp="1"/>
          </p:cNvSpPr>
          <p:nvPr>
            <p:ph sz="quarter" idx="13"/>
          </p:nvPr>
        </p:nvSpPr>
        <p:spPr>
          <a:xfrm>
            <a:off x="457199" y="1556327"/>
            <a:ext cx="3309257" cy="2253674"/>
          </a:xfrm>
        </p:spPr>
        <p:txBody>
          <a:bodyPr/>
          <a:lstStyle/>
          <a:p>
            <a:pPr marL="0" lvl="0" indent="0">
              <a:spcBef>
                <a:spcPts val="0"/>
              </a:spcBef>
              <a:buSzPts val="2200"/>
              <a:buNone/>
            </a:pPr>
            <a:r>
              <a:rPr lang="en-US" dirty="0"/>
              <a:t>If supply is elastic instead, then the resulting price change will be much smaller.</a:t>
            </a:r>
          </a:p>
        </p:txBody>
      </p:sp>
      <p:pic>
        <p:nvPicPr>
          <p:cNvPr id="4" name="Picture 3" descr="Graphs B depict change in price demanding on the price elasticity of supply, using a demand for parking spaces an example. For long description in Notes pane, press F6."/>
          <p:cNvPicPr>
            <a:picLocks noChangeAspect="1"/>
          </p:cNvPicPr>
          <p:nvPr/>
        </p:nvPicPr>
        <p:blipFill>
          <a:blip r:embed="rId3"/>
          <a:stretch>
            <a:fillRect/>
          </a:stretch>
        </p:blipFill>
        <p:spPr>
          <a:xfrm>
            <a:off x="4209020" y="1583167"/>
            <a:ext cx="4456008" cy="4217689"/>
          </a:xfrm>
          <a:prstGeom prst="rect">
            <a:avLst/>
          </a:prstGeom>
        </p:spPr>
      </p:pic>
    </p:spTree>
    <p:extLst>
      <p:ext uri="{BB962C8B-B14F-4D97-AF65-F5344CB8AC3E}">
        <p14:creationId xmlns:p14="http://schemas.microsoft.com/office/powerpoint/2010/main" val="3419734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6.6 Summary of Elasticities </a:t>
            </a:r>
            <a:r>
              <a:rPr lang="en-US" sz="2000" b="0" dirty="0"/>
              <a:t>(1 of 3)</a:t>
            </a:r>
            <a:endParaRPr lang="en-IN" sz="2000" b="0" dirty="0"/>
          </a:p>
        </p:txBody>
      </p:sp>
      <p:sp>
        <p:nvSpPr>
          <p:cNvPr id="6" name="Content Placeholder 5"/>
          <p:cNvSpPr>
            <a:spLocks noGrp="1"/>
          </p:cNvSpPr>
          <p:nvPr>
            <p:ph sz="quarter" idx="13"/>
          </p:nvPr>
        </p:nvSpPr>
        <p:spPr>
          <a:xfrm>
            <a:off x="457200" y="1556326"/>
            <a:ext cx="4106174" cy="419123"/>
          </a:xfrm>
        </p:spPr>
        <p:txBody>
          <a:bodyPr/>
          <a:lstStyle/>
          <a:p>
            <a:pPr marL="432" indent="0">
              <a:buNone/>
            </a:pPr>
            <a:r>
              <a:rPr lang="en-IN" b="1" dirty="0"/>
              <a:t>Price Elasticity of Demand</a:t>
            </a:r>
            <a:endParaRPr lang="en-IN" dirty="0"/>
          </a:p>
        </p:txBody>
      </p:sp>
      <p:graphicFrame>
        <p:nvGraphicFramePr>
          <p:cNvPr id="7" name="Object 6" descr="Formula: Percentage change in quantity demanded over Percentage change in price"/>
          <p:cNvGraphicFramePr>
            <a:graphicFrameLocks noChangeAspect="1"/>
          </p:cNvGraphicFramePr>
          <p:nvPr>
            <p:extLst>
              <p:ext uri="{D42A27DB-BD31-4B8C-83A1-F6EECF244321}">
                <p14:modId xmlns:p14="http://schemas.microsoft.com/office/powerpoint/2010/main" val="758438591"/>
              </p:ext>
            </p:extLst>
          </p:nvPr>
        </p:nvGraphicFramePr>
        <p:xfrm>
          <a:off x="1596232" y="2170113"/>
          <a:ext cx="5951537" cy="730250"/>
        </p:xfrm>
        <a:graphic>
          <a:graphicData uri="http://schemas.openxmlformats.org/presentationml/2006/ole">
            <mc:AlternateContent xmlns:mc="http://schemas.openxmlformats.org/markup-compatibility/2006">
              <mc:Choice xmlns:v="urn:schemas-microsoft-com:vml" Requires="v">
                <p:oleObj name="Equation" r:id="rId2" imgW="3530520" imgH="431640" progId="Equation.DSMT4">
                  <p:embed/>
                </p:oleObj>
              </mc:Choice>
              <mc:Fallback>
                <p:oleObj name="Equation" r:id="rId2" imgW="3530520" imgH="431640" progId="Equation.DSMT4">
                  <p:embed/>
                  <p:pic>
                    <p:nvPicPr>
                      <p:cNvPr id="7" name="Object 6" descr="Formula: Percentage change in quantity demanded over Percentage change in price"/>
                      <p:cNvPicPr/>
                      <p:nvPr/>
                    </p:nvPicPr>
                    <p:blipFill>
                      <a:blip r:embed="rId3"/>
                      <a:stretch>
                        <a:fillRect/>
                      </a:stretch>
                    </p:blipFill>
                    <p:spPr>
                      <a:xfrm>
                        <a:off x="1596232" y="2170113"/>
                        <a:ext cx="5951537" cy="730250"/>
                      </a:xfrm>
                      <a:prstGeom prst="rect">
                        <a:avLst/>
                      </a:prstGeom>
                    </p:spPr>
                  </p:pic>
                </p:oleObj>
              </mc:Fallback>
            </mc:AlternateContent>
          </a:graphicData>
        </a:graphic>
      </p:graphicFrame>
      <p:graphicFrame>
        <p:nvGraphicFramePr>
          <p:cNvPr id="8" name="Object 7" descr="Midpoint formula: Q sub2 minus Q sub 1 all over Q sub 1 plus Q sub 2 all over 2; all divided by P sub 2 minus P sub 1 all over P sub 1 plus P sub 2 all over 2."/>
          <p:cNvGraphicFramePr>
            <a:graphicFrameLocks noChangeAspect="1"/>
          </p:cNvGraphicFramePr>
          <p:nvPr>
            <p:extLst>
              <p:ext uri="{D42A27DB-BD31-4B8C-83A1-F6EECF244321}">
                <p14:modId xmlns:p14="http://schemas.microsoft.com/office/powerpoint/2010/main" val="2208018221"/>
              </p:ext>
            </p:extLst>
          </p:nvPr>
        </p:nvGraphicFramePr>
        <p:xfrm>
          <a:off x="2293938" y="3135313"/>
          <a:ext cx="4557712" cy="1095375"/>
        </p:xfrm>
        <a:graphic>
          <a:graphicData uri="http://schemas.openxmlformats.org/presentationml/2006/ole">
            <mc:AlternateContent xmlns:mc="http://schemas.openxmlformats.org/markup-compatibility/2006">
              <mc:Choice xmlns:v="urn:schemas-microsoft-com:vml" Requires="v">
                <p:oleObj name="Equation" r:id="rId4" imgW="2705040" imgH="647640" progId="Equation.DSMT4">
                  <p:embed/>
                </p:oleObj>
              </mc:Choice>
              <mc:Fallback>
                <p:oleObj name="Equation" r:id="rId4" imgW="2705040" imgH="647640" progId="Equation.DSMT4">
                  <p:embed/>
                  <p:pic>
                    <p:nvPicPr>
                      <p:cNvPr id="8" name="Object 7" descr="Midpoint formula: Q sub2 minus Q sub 1 all over Q sub 1 plus Q sub 2 all over 2; all divided by P sub 2 minus P sub 1 all over P sub 1 plus P sub 2 all over 2."/>
                      <p:cNvPicPr/>
                      <p:nvPr/>
                    </p:nvPicPr>
                    <p:blipFill>
                      <a:blip r:embed="rId5"/>
                      <a:stretch>
                        <a:fillRect/>
                      </a:stretch>
                    </p:blipFill>
                    <p:spPr>
                      <a:xfrm>
                        <a:off x="2293938" y="3135313"/>
                        <a:ext cx="4557712" cy="1095375"/>
                      </a:xfrm>
                      <a:prstGeom prst="rect">
                        <a:avLst/>
                      </a:prstGeom>
                    </p:spPr>
                  </p:pic>
                </p:oleObj>
              </mc:Fallback>
            </mc:AlternateContent>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491036073"/>
              </p:ext>
            </p:extLst>
          </p:nvPr>
        </p:nvGraphicFramePr>
        <p:xfrm>
          <a:off x="468313" y="4490404"/>
          <a:ext cx="8229600" cy="1630680"/>
        </p:xfrm>
        <a:graphic>
          <a:graphicData uri="http://schemas.openxmlformats.org/drawingml/2006/table">
            <a:tbl>
              <a:tblPr firstRow="1" bandRow="1">
                <a:tableStyleId>{2D5ABB26-0587-4C30-8999-92F81FD0307C}</a:tableStyleId>
              </a:tblPr>
              <a:tblGrid>
                <a:gridCol w="1972962">
                  <a:extLst>
                    <a:ext uri="{9D8B030D-6E8A-4147-A177-3AD203B41FA5}">
                      <a16:colId xmlns:a16="http://schemas.microsoft.com/office/drawing/2014/main" val="36077121"/>
                    </a:ext>
                  </a:extLst>
                </a:gridCol>
                <a:gridCol w="2872597">
                  <a:extLst>
                    <a:ext uri="{9D8B030D-6E8A-4147-A177-3AD203B41FA5}">
                      <a16:colId xmlns:a16="http://schemas.microsoft.com/office/drawing/2014/main" val="3775027217"/>
                    </a:ext>
                  </a:extLst>
                </a:gridCol>
                <a:gridCol w="3384041">
                  <a:extLst>
                    <a:ext uri="{9D8B030D-6E8A-4147-A177-3AD203B41FA5}">
                      <a16:colId xmlns:a16="http://schemas.microsoft.com/office/drawing/2014/main" val="4205200046"/>
                    </a:ext>
                  </a:extLst>
                </a:gridCol>
              </a:tblGrid>
              <a:tr h="370840">
                <a:tc>
                  <a:txBody>
                    <a:bodyPr/>
                    <a:lstStyle/>
                    <a:p>
                      <a:r>
                        <a:rPr lang="en-IN" dirty="0">
                          <a:solidFill>
                            <a:schemeClr val="bg1"/>
                          </a:solidFill>
                        </a:rPr>
                        <a:t>Blank</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cap="none" baseline="0" dirty="0">
                          <a:solidFill>
                            <a:schemeClr val="tx1"/>
                          </a:solidFill>
                          <a:latin typeface="+mn-lt"/>
                          <a:ea typeface="+mn-ea"/>
                          <a:cs typeface="+mn-cs"/>
                          <a:sym typeface="Arial"/>
                        </a:rPr>
                        <a:t>Absolute Value of Price Elasticity</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i="0" u="none" strike="noStrike" cap="none" baseline="0" dirty="0">
                          <a:solidFill>
                            <a:schemeClr val="tx1"/>
                          </a:solidFill>
                          <a:latin typeface="+mn-lt"/>
                          <a:ea typeface="+mn-ea"/>
                          <a:cs typeface="+mn-cs"/>
                          <a:sym typeface="Arial"/>
                        </a:rPr>
                        <a:t>Effect on Total Revenue of </a:t>
                      </a:r>
                      <a:r>
                        <a:rPr lang="en-IN" sz="1400" b="1" i="0" u="none" strike="noStrike" cap="none" baseline="0" dirty="0">
                          <a:solidFill>
                            <a:schemeClr val="tx1"/>
                          </a:solidFill>
                          <a:latin typeface="+mn-lt"/>
                          <a:ea typeface="+mn-ea"/>
                          <a:cs typeface="+mn-cs"/>
                          <a:sym typeface="Arial"/>
                        </a:rPr>
                        <a:t>an Increase in Price</a:t>
                      </a:r>
                      <a:endParaRPr lang="en-IN"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2041667"/>
                  </a:ext>
                </a:extLst>
              </a:tr>
              <a:tr h="370840">
                <a:tc>
                  <a:txBody>
                    <a:bodyPr/>
                    <a:lstStyle/>
                    <a:p>
                      <a:r>
                        <a:rPr lang="en-IN" sz="1400" b="0" i="0" u="none" strike="noStrike" cap="none" baseline="0" dirty="0">
                          <a:solidFill>
                            <a:schemeClr val="tx1"/>
                          </a:solidFill>
                          <a:latin typeface="+mn-lt"/>
                          <a:ea typeface="+mn-ea"/>
                          <a:cs typeface="+mn-cs"/>
                          <a:sym typeface="Arial"/>
                        </a:rPr>
                        <a:t>Elastic</a:t>
                      </a:r>
                      <a:endParaRPr lang="en-IN"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Greater than 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Total revenue falls</a:t>
                      </a:r>
                      <a:endParaRPr lang="en-IN"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107574"/>
                  </a:ext>
                </a:extLst>
              </a:tr>
              <a:tr h="370840">
                <a:tc>
                  <a:txBody>
                    <a:bodyPr/>
                    <a:lstStyle/>
                    <a:p>
                      <a:r>
                        <a:rPr lang="en-IN" sz="1400" b="0" i="0" u="none" strike="noStrike" cap="none" baseline="0" dirty="0">
                          <a:solidFill>
                            <a:schemeClr val="tx1"/>
                          </a:solidFill>
                          <a:latin typeface="+mn-lt"/>
                          <a:ea typeface="+mn-ea"/>
                          <a:cs typeface="+mn-cs"/>
                          <a:sym typeface="Arial"/>
                        </a:rPr>
                        <a:t>Inelastic</a:t>
                      </a:r>
                      <a:endParaRPr lang="en-IN"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Less than 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Total revenue rises</a:t>
                      </a:r>
                      <a:endParaRPr lang="en-IN"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537775"/>
                  </a:ext>
                </a:extLst>
              </a:tr>
              <a:tr h="370840">
                <a:tc>
                  <a:txBody>
                    <a:bodyPr/>
                    <a:lstStyle/>
                    <a:p>
                      <a:r>
                        <a:rPr lang="en-IN" sz="1400" b="0" i="0" u="none" strike="noStrike" cap="none" baseline="0" dirty="0">
                          <a:solidFill>
                            <a:schemeClr val="tx1"/>
                          </a:solidFill>
                          <a:latin typeface="+mn-lt"/>
                          <a:ea typeface="+mn-ea"/>
                          <a:cs typeface="+mn-cs"/>
                          <a:sym typeface="Arial"/>
                        </a:rPr>
                        <a:t>Unit elastic</a:t>
                      </a:r>
                      <a:endParaRPr lang="en-IN"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Equal to 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Total revenue unchanged</a:t>
                      </a:r>
                      <a:endParaRPr lang="en-IN"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269411"/>
                  </a:ext>
                </a:extLst>
              </a:tr>
            </a:tbl>
          </a:graphicData>
        </a:graphic>
      </p:graphicFrame>
    </p:spTree>
    <p:extLst>
      <p:ext uri="{BB962C8B-B14F-4D97-AF65-F5344CB8AC3E}">
        <p14:creationId xmlns:p14="http://schemas.microsoft.com/office/powerpoint/2010/main" val="42186402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6.6 Summary of Elasticities </a:t>
            </a:r>
            <a:r>
              <a:rPr lang="en-US" sz="2000" b="0" dirty="0"/>
              <a:t>(2 of 3)</a:t>
            </a:r>
            <a:endParaRPr lang="en-IN" sz="2000" b="0" dirty="0"/>
          </a:p>
        </p:txBody>
      </p:sp>
      <p:sp>
        <p:nvSpPr>
          <p:cNvPr id="3" name="Content Placeholder 2"/>
          <p:cNvSpPr>
            <a:spLocks noGrp="1"/>
          </p:cNvSpPr>
          <p:nvPr>
            <p:ph sz="quarter" idx="13"/>
          </p:nvPr>
        </p:nvSpPr>
        <p:spPr>
          <a:xfrm>
            <a:off x="457200" y="1556327"/>
            <a:ext cx="3735237" cy="314328"/>
          </a:xfrm>
        </p:spPr>
        <p:txBody>
          <a:bodyPr/>
          <a:lstStyle/>
          <a:p>
            <a:pPr marL="432" indent="0">
              <a:buNone/>
            </a:pPr>
            <a:r>
              <a:rPr lang="en-IN" sz="1800" b="1" dirty="0"/>
              <a:t>Cross-Price Elasticity of Demand</a:t>
            </a:r>
            <a:endParaRPr lang="en-IN" sz="1800" dirty="0"/>
          </a:p>
        </p:txBody>
      </p:sp>
      <p:graphicFrame>
        <p:nvGraphicFramePr>
          <p:cNvPr id="7" name="Object 6" descr="Formula: Percentage change in quantity demanded of one good over Percentage change in price of another good."/>
          <p:cNvGraphicFramePr>
            <a:graphicFrameLocks noChangeAspect="1"/>
          </p:cNvGraphicFramePr>
          <p:nvPr>
            <p:extLst>
              <p:ext uri="{D42A27DB-BD31-4B8C-83A1-F6EECF244321}">
                <p14:modId xmlns:p14="http://schemas.microsoft.com/office/powerpoint/2010/main" val="715642950"/>
              </p:ext>
            </p:extLst>
          </p:nvPr>
        </p:nvGraphicFramePr>
        <p:xfrm>
          <a:off x="1302555" y="1937768"/>
          <a:ext cx="6564291" cy="641643"/>
        </p:xfrm>
        <a:graphic>
          <a:graphicData uri="http://schemas.openxmlformats.org/presentationml/2006/ole">
            <mc:AlternateContent xmlns:mc="http://schemas.openxmlformats.org/markup-compatibility/2006">
              <mc:Choice xmlns:v="urn:schemas-microsoft-com:vml" Requires="v">
                <p:oleObj name="Equation" r:id="rId2" imgW="4431960" imgH="431640" progId="Equation.DSMT4">
                  <p:embed/>
                </p:oleObj>
              </mc:Choice>
              <mc:Fallback>
                <p:oleObj name="Equation" r:id="rId2" imgW="4431960" imgH="431640" progId="Equation.DSMT4">
                  <p:embed/>
                  <p:pic>
                    <p:nvPicPr>
                      <p:cNvPr id="7" name="Object 6" descr="Formula: Percentage change in quantity demanded of one good over Percentage change in price of another good."/>
                      <p:cNvPicPr/>
                      <p:nvPr/>
                    </p:nvPicPr>
                    <p:blipFill>
                      <a:blip r:embed="rId3"/>
                      <a:stretch>
                        <a:fillRect/>
                      </a:stretch>
                    </p:blipFill>
                    <p:spPr>
                      <a:xfrm>
                        <a:off x="1302555" y="1937768"/>
                        <a:ext cx="6564291" cy="641643"/>
                      </a:xfrm>
                      <a:prstGeom prst="rect">
                        <a:avLst/>
                      </a:prstGeom>
                    </p:spPr>
                  </p:pic>
                </p:oleObj>
              </mc:Fallback>
            </mc:AlternateContent>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784088030"/>
              </p:ext>
            </p:extLst>
          </p:nvPr>
        </p:nvGraphicFramePr>
        <p:xfrm>
          <a:off x="569343" y="2687394"/>
          <a:ext cx="8117457" cy="1219200"/>
        </p:xfrm>
        <a:graphic>
          <a:graphicData uri="http://schemas.openxmlformats.org/drawingml/2006/table">
            <a:tbl>
              <a:tblPr firstRow="1" bandRow="1">
                <a:tableStyleId>{2D5ABB26-0587-4C30-8999-92F81FD0307C}</a:tableStyleId>
              </a:tblPr>
              <a:tblGrid>
                <a:gridCol w="3726951">
                  <a:extLst>
                    <a:ext uri="{9D8B030D-6E8A-4147-A177-3AD203B41FA5}">
                      <a16:colId xmlns:a16="http://schemas.microsoft.com/office/drawing/2014/main" val="3775027217"/>
                    </a:ext>
                  </a:extLst>
                </a:gridCol>
                <a:gridCol w="4390506">
                  <a:extLst>
                    <a:ext uri="{9D8B030D-6E8A-4147-A177-3AD203B41FA5}">
                      <a16:colId xmlns:a16="http://schemas.microsoft.com/office/drawing/2014/main" val="4205200046"/>
                    </a:ext>
                  </a:extLst>
                </a:gridCol>
              </a:tblGrid>
              <a:tr h="224546">
                <a:tc>
                  <a:txBody>
                    <a:bodyPr/>
                    <a:lstStyle/>
                    <a:p>
                      <a:r>
                        <a:rPr lang="en-IN" sz="1400" b="1" i="0" u="none" strike="noStrike" cap="none" baseline="0" dirty="0">
                          <a:solidFill>
                            <a:schemeClr val="tx1"/>
                          </a:solidFill>
                          <a:latin typeface="+mn-lt"/>
                          <a:ea typeface="+mn-ea"/>
                          <a:cs typeface="+mn-cs"/>
                          <a:sym typeface="Arial"/>
                        </a:rPr>
                        <a:t>Types of Products</a:t>
                      </a:r>
                      <a:endParaRPr lang="en-IN" sz="1400" dirty="0"/>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cap="none" baseline="0" dirty="0">
                          <a:solidFill>
                            <a:schemeClr val="tx1"/>
                          </a:solidFill>
                          <a:latin typeface="+mn-lt"/>
                          <a:ea typeface="+mn-ea"/>
                          <a:cs typeface="+mn-cs"/>
                          <a:sym typeface="Arial"/>
                        </a:rPr>
                        <a:t>Value of Cross-Price Elasticity</a:t>
                      </a:r>
                      <a:endParaRPr lang="en-IN" sz="1400" dirty="0"/>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2041667"/>
                  </a:ext>
                </a:extLst>
              </a:tr>
              <a:tr h="291071">
                <a:tc>
                  <a:txBody>
                    <a:bodyPr/>
                    <a:lstStyle/>
                    <a:p>
                      <a:r>
                        <a:rPr lang="en-IN" sz="1400" b="0" i="0" u="none" strike="noStrike" cap="none" baseline="0" dirty="0">
                          <a:solidFill>
                            <a:schemeClr val="tx1"/>
                          </a:solidFill>
                          <a:latin typeface="+mn-lt"/>
                          <a:ea typeface="+mn-ea"/>
                          <a:cs typeface="+mn-cs"/>
                          <a:sym typeface="Arial"/>
                        </a:rPr>
                        <a:t>Substitutes</a:t>
                      </a:r>
                      <a:endParaRPr lang="en-IN" sz="1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Positive</a:t>
                      </a:r>
                      <a:endParaRPr lang="en-IN" sz="14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107574"/>
                  </a:ext>
                </a:extLst>
              </a:tr>
              <a:tr h="291071">
                <a:tc>
                  <a:txBody>
                    <a:bodyPr/>
                    <a:lstStyle/>
                    <a:p>
                      <a:r>
                        <a:rPr lang="en-IN" sz="1400" b="0" i="0" u="none" strike="noStrike" cap="none" baseline="0" dirty="0">
                          <a:solidFill>
                            <a:schemeClr val="tx1"/>
                          </a:solidFill>
                          <a:latin typeface="+mn-lt"/>
                          <a:ea typeface="+mn-ea"/>
                          <a:cs typeface="+mn-cs"/>
                          <a:sym typeface="Arial"/>
                        </a:rPr>
                        <a:t>Complements</a:t>
                      </a:r>
                      <a:endParaRPr lang="en-IN" sz="1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Negative</a:t>
                      </a:r>
                      <a:endParaRPr lang="en-IN" sz="14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537775"/>
                  </a:ext>
                </a:extLst>
              </a:tr>
              <a:tr h="291071">
                <a:tc>
                  <a:txBody>
                    <a:bodyPr/>
                    <a:lstStyle/>
                    <a:p>
                      <a:r>
                        <a:rPr lang="en-IN" sz="1400" b="0" i="0" u="none" strike="noStrike" cap="none" baseline="0" dirty="0">
                          <a:solidFill>
                            <a:schemeClr val="tx1"/>
                          </a:solidFill>
                          <a:latin typeface="+mn-lt"/>
                          <a:ea typeface="+mn-ea"/>
                          <a:cs typeface="+mn-cs"/>
                          <a:sym typeface="Arial"/>
                        </a:rPr>
                        <a:t>Unrelated</a:t>
                      </a:r>
                      <a:endParaRPr lang="en-IN" sz="1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Zero</a:t>
                      </a:r>
                      <a:endParaRPr lang="en-IN" sz="14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269411"/>
                  </a:ext>
                </a:extLst>
              </a:tr>
            </a:tbl>
          </a:graphicData>
        </a:graphic>
      </p:graphicFrame>
      <p:sp>
        <p:nvSpPr>
          <p:cNvPr id="4" name="Content Placeholder 3"/>
          <p:cNvSpPr>
            <a:spLocks noGrp="1"/>
          </p:cNvSpPr>
          <p:nvPr>
            <p:ph sz="quarter" idx="14"/>
          </p:nvPr>
        </p:nvSpPr>
        <p:spPr>
          <a:xfrm>
            <a:off x="457200" y="4012659"/>
            <a:ext cx="3666226" cy="333784"/>
          </a:xfrm>
        </p:spPr>
        <p:txBody>
          <a:bodyPr/>
          <a:lstStyle/>
          <a:p>
            <a:pPr marL="432" indent="0">
              <a:buNone/>
            </a:pPr>
            <a:r>
              <a:rPr lang="en-IN" sz="1800" b="1" dirty="0"/>
              <a:t>Income Elasticity of Demand</a:t>
            </a:r>
            <a:endParaRPr lang="en-IN" sz="1800" dirty="0"/>
          </a:p>
        </p:txBody>
      </p:sp>
      <p:graphicFrame>
        <p:nvGraphicFramePr>
          <p:cNvPr id="9" name="Object 8" descr="Formula: Percentage change in quantity demanded over Percentage change in income."/>
          <p:cNvGraphicFramePr>
            <a:graphicFrameLocks noChangeAspect="1"/>
          </p:cNvGraphicFramePr>
          <p:nvPr>
            <p:extLst>
              <p:ext uri="{D42A27DB-BD31-4B8C-83A1-F6EECF244321}">
                <p14:modId xmlns:p14="http://schemas.microsoft.com/office/powerpoint/2010/main" val="2797487958"/>
              </p:ext>
            </p:extLst>
          </p:nvPr>
        </p:nvGraphicFramePr>
        <p:xfrm>
          <a:off x="1954069" y="4414134"/>
          <a:ext cx="5235863" cy="637887"/>
        </p:xfrm>
        <a:graphic>
          <a:graphicData uri="http://schemas.openxmlformats.org/presentationml/2006/ole">
            <mc:AlternateContent xmlns:mc="http://schemas.openxmlformats.org/markup-compatibility/2006">
              <mc:Choice xmlns:v="urn:schemas-microsoft-com:vml" Requires="v">
                <p:oleObj name="Equation" r:id="rId4" imgW="3555720" imgH="431640" progId="Equation.DSMT4">
                  <p:embed/>
                </p:oleObj>
              </mc:Choice>
              <mc:Fallback>
                <p:oleObj name="Equation" r:id="rId4" imgW="3555720" imgH="431640" progId="Equation.DSMT4">
                  <p:embed/>
                  <p:pic>
                    <p:nvPicPr>
                      <p:cNvPr id="9" name="Object 8" descr="Formula: Percentage change in quantity demanded over Percentage change in income."/>
                      <p:cNvPicPr/>
                      <p:nvPr/>
                    </p:nvPicPr>
                    <p:blipFill>
                      <a:blip r:embed="rId5"/>
                      <a:stretch>
                        <a:fillRect/>
                      </a:stretch>
                    </p:blipFill>
                    <p:spPr>
                      <a:xfrm>
                        <a:off x="1954069" y="4414134"/>
                        <a:ext cx="5235863" cy="637887"/>
                      </a:xfrm>
                      <a:prstGeom prst="rect">
                        <a:avLst/>
                      </a:prstGeom>
                    </p:spPr>
                  </p:pic>
                </p:oleObj>
              </mc:Fallback>
            </mc:AlternateContent>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6984681"/>
              </p:ext>
            </p:extLst>
          </p:nvPr>
        </p:nvGraphicFramePr>
        <p:xfrm>
          <a:off x="569343" y="5136668"/>
          <a:ext cx="8117457" cy="1219200"/>
        </p:xfrm>
        <a:graphic>
          <a:graphicData uri="http://schemas.openxmlformats.org/drawingml/2006/table">
            <a:tbl>
              <a:tblPr firstRow="1" bandRow="1">
                <a:tableStyleId>{2D5ABB26-0587-4C30-8999-92F81FD0307C}</a:tableStyleId>
              </a:tblPr>
              <a:tblGrid>
                <a:gridCol w="3726951">
                  <a:extLst>
                    <a:ext uri="{9D8B030D-6E8A-4147-A177-3AD203B41FA5}">
                      <a16:colId xmlns:a16="http://schemas.microsoft.com/office/drawing/2014/main" val="3775027217"/>
                    </a:ext>
                  </a:extLst>
                </a:gridCol>
                <a:gridCol w="4390506">
                  <a:extLst>
                    <a:ext uri="{9D8B030D-6E8A-4147-A177-3AD203B41FA5}">
                      <a16:colId xmlns:a16="http://schemas.microsoft.com/office/drawing/2014/main" val="4205200046"/>
                    </a:ext>
                  </a:extLst>
                </a:gridCol>
              </a:tblGrid>
              <a:tr h="224546">
                <a:tc>
                  <a:txBody>
                    <a:bodyPr/>
                    <a:lstStyle/>
                    <a:p>
                      <a:r>
                        <a:rPr lang="en-IN" sz="1400" b="1" i="0" u="none" strike="noStrike" cap="none" baseline="0" dirty="0">
                          <a:solidFill>
                            <a:schemeClr val="tx1"/>
                          </a:solidFill>
                          <a:latin typeface="+mn-lt"/>
                          <a:ea typeface="+mn-ea"/>
                          <a:cs typeface="+mn-cs"/>
                          <a:sym typeface="Arial"/>
                        </a:rPr>
                        <a:t>Types of Products</a:t>
                      </a:r>
                      <a:endParaRPr lang="en-IN" sz="1400" dirty="0"/>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cap="none" baseline="0" dirty="0">
                          <a:solidFill>
                            <a:schemeClr val="tx1"/>
                          </a:solidFill>
                          <a:latin typeface="+mn-lt"/>
                          <a:ea typeface="+mn-ea"/>
                          <a:cs typeface="+mn-cs"/>
                          <a:sym typeface="Arial"/>
                        </a:rPr>
                        <a:t>Value of Income Elasticity</a:t>
                      </a:r>
                      <a:endParaRPr lang="en-IN" sz="1400" dirty="0"/>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2041667"/>
                  </a:ext>
                </a:extLst>
              </a:tr>
              <a:tr h="291071">
                <a:tc>
                  <a:txBody>
                    <a:bodyPr/>
                    <a:lstStyle/>
                    <a:p>
                      <a:r>
                        <a:rPr lang="en-IN" sz="1400" b="0" i="0" u="none" strike="noStrike" cap="none" baseline="0" dirty="0">
                          <a:solidFill>
                            <a:schemeClr val="tx1"/>
                          </a:solidFill>
                          <a:latin typeface="+mn-lt"/>
                          <a:ea typeface="+mn-ea"/>
                          <a:cs typeface="+mn-cs"/>
                          <a:sym typeface="Arial"/>
                        </a:rPr>
                        <a:t>Normal and a necessity</a:t>
                      </a:r>
                      <a:endParaRPr lang="en-IN" sz="1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tx1"/>
                          </a:solidFill>
                          <a:latin typeface="+mn-lt"/>
                          <a:ea typeface="+mn-ea"/>
                          <a:cs typeface="+mn-cs"/>
                          <a:sym typeface="Arial"/>
                        </a:rPr>
                        <a:t>Positive but less than 1</a:t>
                      </a:r>
                      <a:endParaRPr lang="en-IN" sz="14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107574"/>
                  </a:ext>
                </a:extLst>
              </a:tr>
              <a:tr h="291071">
                <a:tc>
                  <a:txBody>
                    <a:bodyPr/>
                    <a:lstStyle/>
                    <a:p>
                      <a:r>
                        <a:rPr lang="en-IN" sz="1400" b="0" i="0" u="none" strike="noStrike" cap="none" baseline="0" dirty="0">
                          <a:solidFill>
                            <a:schemeClr val="tx1"/>
                          </a:solidFill>
                          <a:latin typeface="+mn-lt"/>
                          <a:ea typeface="+mn-ea"/>
                          <a:cs typeface="+mn-cs"/>
                          <a:sym typeface="Arial"/>
                        </a:rPr>
                        <a:t>Normal and a luxury</a:t>
                      </a:r>
                      <a:endParaRPr lang="en-IN" sz="1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a:solidFill>
                            <a:schemeClr val="tx1"/>
                          </a:solidFill>
                          <a:latin typeface="+mn-lt"/>
                          <a:ea typeface="+mn-ea"/>
                          <a:cs typeface="+mn-cs"/>
                          <a:sym typeface="Arial"/>
                        </a:rPr>
                        <a:t>Positive and greater than 1</a:t>
                      </a:r>
                      <a:endParaRPr lang="en-IN" sz="14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537775"/>
                  </a:ext>
                </a:extLst>
              </a:tr>
              <a:tr h="291071">
                <a:tc>
                  <a:txBody>
                    <a:bodyPr/>
                    <a:lstStyle/>
                    <a:p>
                      <a:r>
                        <a:rPr lang="en-IN" sz="1400" b="0" i="0" u="none" strike="noStrike" cap="none" baseline="0" dirty="0">
                          <a:solidFill>
                            <a:schemeClr val="tx1"/>
                          </a:solidFill>
                          <a:latin typeface="+mn-lt"/>
                          <a:ea typeface="+mn-ea"/>
                          <a:cs typeface="+mn-cs"/>
                          <a:sym typeface="Arial"/>
                        </a:rPr>
                        <a:t>Inferior</a:t>
                      </a:r>
                      <a:endParaRPr lang="en-IN" sz="1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Negative</a:t>
                      </a:r>
                      <a:endParaRPr lang="en-IN" sz="1400"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269411"/>
                  </a:ext>
                </a:extLst>
              </a:tr>
            </a:tbl>
          </a:graphicData>
        </a:graphic>
      </p:graphicFrame>
    </p:spTree>
    <p:extLst>
      <p:ext uri="{BB962C8B-B14F-4D97-AF65-F5344CB8AC3E}">
        <p14:creationId xmlns:p14="http://schemas.microsoft.com/office/powerpoint/2010/main" val="2262100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Table 6.6 Summary of Elasticities </a:t>
            </a:r>
            <a:r>
              <a:rPr lang="en-US" sz="2000" b="0" dirty="0"/>
              <a:t>(3 of 3)</a:t>
            </a:r>
            <a:endParaRPr lang="en-IN" sz="2000" b="0" dirty="0"/>
          </a:p>
        </p:txBody>
      </p:sp>
      <p:sp>
        <p:nvSpPr>
          <p:cNvPr id="6" name="Content Placeholder 5"/>
          <p:cNvSpPr>
            <a:spLocks noGrp="1"/>
          </p:cNvSpPr>
          <p:nvPr>
            <p:ph sz="quarter" idx="13"/>
          </p:nvPr>
        </p:nvSpPr>
        <p:spPr>
          <a:xfrm>
            <a:off x="457199" y="1556326"/>
            <a:ext cx="3562709" cy="375991"/>
          </a:xfrm>
        </p:spPr>
        <p:txBody>
          <a:bodyPr/>
          <a:lstStyle/>
          <a:p>
            <a:pPr marL="432" indent="0">
              <a:buNone/>
            </a:pPr>
            <a:r>
              <a:rPr lang="en-IN" sz="2200" b="1" dirty="0"/>
              <a:t>Price Elasticity of Supply</a:t>
            </a:r>
            <a:endParaRPr lang="en-IN" sz="2200" dirty="0"/>
          </a:p>
        </p:txBody>
      </p:sp>
      <p:graphicFrame>
        <p:nvGraphicFramePr>
          <p:cNvPr id="4" name="Object 3" descr="Formula: Percentage change in quantity supplied over Percentage change in price."/>
          <p:cNvGraphicFramePr>
            <a:graphicFrameLocks noChangeAspect="1"/>
          </p:cNvGraphicFramePr>
          <p:nvPr>
            <p:extLst>
              <p:ext uri="{D42A27DB-BD31-4B8C-83A1-F6EECF244321}">
                <p14:modId xmlns:p14="http://schemas.microsoft.com/office/powerpoint/2010/main" val="3054692787"/>
              </p:ext>
            </p:extLst>
          </p:nvPr>
        </p:nvGraphicFramePr>
        <p:xfrm>
          <a:off x="1896380" y="2112225"/>
          <a:ext cx="5351239" cy="681040"/>
        </p:xfrm>
        <a:graphic>
          <a:graphicData uri="http://schemas.openxmlformats.org/presentationml/2006/ole">
            <mc:AlternateContent xmlns:mc="http://schemas.openxmlformats.org/markup-compatibility/2006">
              <mc:Choice xmlns:v="urn:schemas-microsoft-com:vml" Requires="v">
                <p:oleObj name="Equation" r:id="rId2" imgW="3403440" imgH="431640" progId="Equation.DSMT4">
                  <p:embed/>
                </p:oleObj>
              </mc:Choice>
              <mc:Fallback>
                <p:oleObj name="Equation" r:id="rId2" imgW="3403440" imgH="431640" progId="Equation.DSMT4">
                  <p:embed/>
                  <p:pic>
                    <p:nvPicPr>
                      <p:cNvPr id="4" name="Object 3" descr="Formula: Percentage change in quantity supplied over Percentage change in price."/>
                      <p:cNvPicPr/>
                      <p:nvPr/>
                    </p:nvPicPr>
                    <p:blipFill>
                      <a:blip r:embed="rId3"/>
                      <a:stretch>
                        <a:fillRect/>
                      </a:stretch>
                    </p:blipFill>
                    <p:spPr>
                      <a:xfrm>
                        <a:off x="1896380" y="2112225"/>
                        <a:ext cx="5351239" cy="681040"/>
                      </a:xfrm>
                      <a:prstGeom prst="rect">
                        <a:avLst/>
                      </a:prstGeom>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11532739"/>
              </p:ext>
            </p:extLst>
          </p:nvPr>
        </p:nvGraphicFramePr>
        <p:xfrm>
          <a:off x="1979762" y="3149718"/>
          <a:ext cx="5184476" cy="1219200"/>
        </p:xfrm>
        <a:graphic>
          <a:graphicData uri="http://schemas.openxmlformats.org/drawingml/2006/table">
            <a:tbl>
              <a:tblPr firstRow="1" bandRow="1">
                <a:tableStyleId>{2D5ABB26-0587-4C30-8999-92F81FD0307C}</a:tableStyleId>
              </a:tblPr>
              <a:tblGrid>
                <a:gridCol w="2415397">
                  <a:extLst>
                    <a:ext uri="{9D8B030D-6E8A-4147-A177-3AD203B41FA5}">
                      <a16:colId xmlns:a16="http://schemas.microsoft.com/office/drawing/2014/main" val="3775027217"/>
                    </a:ext>
                  </a:extLst>
                </a:gridCol>
                <a:gridCol w="2769079">
                  <a:extLst>
                    <a:ext uri="{9D8B030D-6E8A-4147-A177-3AD203B41FA5}">
                      <a16:colId xmlns:a16="http://schemas.microsoft.com/office/drawing/2014/main" val="4205200046"/>
                    </a:ext>
                  </a:extLst>
                </a:gridCol>
              </a:tblGrid>
              <a:tr h="224546">
                <a:tc>
                  <a:txBody>
                    <a:bodyPr/>
                    <a:lstStyle/>
                    <a:p>
                      <a:r>
                        <a:rPr lang="en-IN" dirty="0">
                          <a:solidFill>
                            <a:schemeClr val="bg1"/>
                          </a:solidFill>
                        </a:rPr>
                        <a:t>Blank</a:t>
                      </a:r>
                    </a:p>
                  </a:txBody>
                  <a:tcPr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1" i="0" u="none" strike="noStrike" cap="none" baseline="0" dirty="0">
                          <a:solidFill>
                            <a:schemeClr val="tx1"/>
                          </a:solidFill>
                          <a:latin typeface="+mn-lt"/>
                          <a:ea typeface="+mn-ea"/>
                          <a:cs typeface="+mn-cs"/>
                          <a:sym typeface="Arial"/>
                        </a:rPr>
                        <a:t>Value of Price Elasticity</a:t>
                      </a:r>
                      <a:endParaRPr lang="en-IN" dirty="0"/>
                    </a:p>
                  </a:txBody>
                  <a:tcPr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2041667"/>
                  </a:ext>
                </a:extLst>
              </a:tr>
              <a:tr h="291071">
                <a:tc>
                  <a:txBody>
                    <a:bodyPr/>
                    <a:lstStyle/>
                    <a:p>
                      <a:r>
                        <a:rPr lang="en-IN" sz="1400" b="0" i="0" u="none" strike="noStrike" cap="none" baseline="0" dirty="0">
                          <a:solidFill>
                            <a:schemeClr val="tx1"/>
                          </a:solidFill>
                          <a:latin typeface="+mn-lt"/>
                          <a:ea typeface="+mn-ea"/>
                          <a:cs typeface="+mn-cs"/>
                          <a:sym typeface="Arial"/>
                        </a:rPr>
                        <a:t>Elastic</a:t>
                      </a:r>
                      <a:endParaRPr lang="en-IN"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Greater than 1</a:t>
                      </a:r>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107574"/>
                  </a:ext>
                </a:extLst>
              </a:tr>
              <a:tr h="291071">
                <a:tc>
                  <a:txBody>
                    <a:bodyPr/>
                    <a:lstStyle/>
                    <a:p>
                      <a:r>
                        <a:rPr lang="en-IN" sz="1400" b="0" i="0" u="none" strike="noStrike" cap="none" baseline="0" dirty="0">
                          <a:solidFill>
                            <a:schemeClr val="tx1"/>
                          </a:solidFill>
                          <a:latin typeface="+mn-lt"/>
                          <a:ea typeface="+mn-ea"/>
                          <a:cs typeface="+mn-cs"/>
                          <a:sym typeface="Arial"/>
                        </a:rPr>
                        <a:t>Inelastic</a:t>
                      </a:r>
                      <a:endParaRPr lang="en-IN"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Less than 1</a:t>
                      </a:r>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537775"/>
                  </a:ext>
                </a:extLst>
              </a:tr>
              <a:tr h="291071">
                <a:tc>
                  <a:txBody>
                    <a:bodyPr/>
                    <a:lstStyle/>
                    <a:p>
                      <a:r>
                        <a:rPr lang="en-IN" sz="1400" b="0" i="0" u="none" strike="noStrike" cap="none" baseline="0" dirty="0">
                          <a:solidFill>
                            <a:schemeClr val="tx1"/>
                          </a:solidFill>
                          <a:latin typeface="+mn-lt"/>
                          <a:ea typeface="+mn-ea"/>
                          <a:cs typeface="+mn-cs"/>
                          <a:sym typeface="Arial"/>
                        </a:rPr>
                        <a:t>Unit elastic</a:t>
                      </a:r>
                      <a:endParaRPr lang="en-IN"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400" b="0" i="0" u="none" strike="noStrike" cap="none" baseline="0" dirty="0">
                          <a:solidFill>
                            <a:schemeClr val="tx1"/>
                          </a:solidFill>
                          <a:latin typeface="+mn-lt"/>
                          <a:ea typeface="+mn-ea"/>
                          <a:cs typeface="+mn-cs"/>
                          <a:sym typeface="Arial"/>
                        </a:rPr>
                        <a:t>Equal to 1</a:t>
                      </a:r>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1269411"/>
                  </a:ext>
                </a:extLst>
              </a:tr>
            </a:tbl>
          </a:graphicData>
        </a:graphic>
      </p:graphicFrame>
    </p:spTree>
    <p:extLst>
      <p:ext uri="{BB962C8B-B14F-4D97-AF65-F5344CB8AC3E}">
        <p14:creationId xmlns:p14="http://schemas.microsoft.com/office/powerpoint/2010/main" val="2669009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Price Elasticity of Demand Terminology</a:t>
            </a:r>
          </a:p>
        </p:txBody>
      </p:sp>
      <p:sp>
        <p:nvSpPr>
          <p:cNvPr id="6" name="Content Placeholder 5"/>
          <p:cNvSpPr>
            <a:spLocks noGrp="1"/>
          </p:cNvSpPr>
          <p:nvPr>
            <p:ph sz="quarter" idx="16"/>
          </p:nvPr>
        </p:nvSpPr>
        <p:spPr>
          <a:xfrm>
            <a:off x="457200" y="1555749"/>
            <a:ext cx="8232128" cy="2196741"/>
          </a:xfrm>
        </p:spPr>
        <p:txBody>
          <a:bodyPr/>
          <a:lstStyle/>
          <a:p>
            <a:pPr marL="0" lvl="0" indent="0">
              <a:spcBef>
                <a:spcPts val="0"/>
              </a:spcBef>
              <a:buSzPts val="2200"/>
              <a:buNone/>
            </a:pPr>
            <a:r>
              <a:rPr lang="en-US" dirty="0"/>
              <a:t>A “large” value for the price elasticity of demand means that quantity demanded changes a lot in response to a price change.</a:t>
            </a:r>
          </a:p>
          <a:p>
            <a:pPr marL="0" lvl="0" indent="0">
              <a:spcBef>
                <a:spcPts val="900"/>
              </a:spcBef>
              <a:buSzPts val="2200"/>
              <a:buNone/>
            </a:pPr>
            <a:r>
              <a:rPr lang="en-US" dirty="0"/>
              <a:t>Formally, we say demand is </a:t>
            </a:r>
            <a:r>
              <a:rPr lang="en-US" b="1" dirty="0"/>
              <a:t>elastic</a:t>
            </a:r>
            <a:r>
              <a:rPr lang="en-US" b="1" i="1" dirty="0"/>
              <a:t> </a:t>
            </a:r>
            <a:r>
              <a:rPr lang="en-US" dirty="0"/>
              <a:t>if its price elasticity of demand is larger (in absolute value) than 1.</a:t>
            </a:r>
          </a:p>
          <a:p>
            <a:pPr marL="255600" lvl="0"/>
            <a:r>
              <a:rPr lang="en-US" dirty="0"/>
              <a:t>So a 10 percent increase in price would result in a greater than 10 percent decrease in quantity demanded.</a:t>
            </a:r>
          </a:p>
        </p:txBody>
      </p:sp>
      <p:sp>
        <p:nvSpPr>
          <p:cNvPr id="3" name="Content Placeholder 2"/>
          <p:cNvSpPr>
            <a:spLocks noGrp="1"/>
          </p:cNvSpPr>
          <p:nvPr>
            <p:ph sz="quarter" idx="14"/>
          </p:nvPr>
        </p:nvSpPr>
        <p:spPr>
          <a:xfrm>
            <a:off x="457200" y="3841297"/>
            <a:ext cx="7990114" cy="1466850"/>
          </a:xfrm>
        </p:spPr>
        <p:txBody>
          <a:bodyPr/>
          <a:lstStyle/>
          <a:p>
            <a:pPr marL="0" lvl="0" indent="0">
              <a:spcBef>
                <a:spcPts val="900"/>
              </a:spcBef>
              <a:buSzPts val="2200"/>
              <a:buNone/>
            </a:pPr>
            <a:r>
              <a:rPr lang="en-US" dirty="0"/>
              <a:t>Demand is </a:t>
            </a:r>
            <a:r>
              <a:rPr lang="en-US" b="1" dirty="0"/>
              <a:t>inelastic</a:t>
            </a:r>
            <a:r>
              <a:rPr lang="en-US" dirty="0"/>
              <a:t> if its price elasticity of demand is smaller (in absolute value) than 1.</a:t>
            </a:r>
          </a:p>
          <a:p>
            <a:pPr marL="255600" lvl="0"/>
            <a:r>
              <a:rPr lang="en-US" dirty="0"/>
              <a:t>That is, close to zero, indicating that quantity demanded changes little in response to a price change.</a:t>
            </a:r>
          </a:p>
        </p:txBody>
      </p:sp>
      <p:sp>
        <p:nvSpPr>
          <p:cNvPr id="5" name="Content Placeholder 4"/>
          <p:cNvSpPr>
            <a:spLocks noGrp="1"/>
          </p:cNvSpPr>
          <p:nvPr>
            <p:ph sz="quarter" idx="15"/>
          </p:nvPr>
        </p:nvSpPr>
        <p:spPr>
          <a:xfrm>
            <a:off x="457200" y="5439909"/>
            <a:ext cx="7861300" cy="715963"/>
          </a:xfrm>
        </p:spPr>
        <p:txBody>
          <a:bodyPr/>
          <a:lstStyle/>
          <a:p>
            <a:pPr marL="0" indent="0">
              <a:spcBef>
                <a:spcPts val="900"/>
              </a:spcBef>
              <a:buSzPts val="2200"/>
              <a:buNone/>
            </a:pPr>
            <a:r>
              <a:rPr lang="en-US" dirty="0"/>
              <a:t>Demand is </a:t>
            </a:r>
            <a:r>
              <a:rPr lang="en-US" b="1" dirty="0"/>
              <a:t>unit-elastic</a:t>
            </a:r>
            <a:r>
              <a:rPr lang="en-US" dirty="0"/>
              <a:t> if the price elasticity of demand is exactly equal to 1.</a:t>
            </a:r>
          </a:p>
        </p:txBody>
      </p:sp>
    </p:spTree>
    <p:extLst>
      <p:ext uri="{BB962C8B-B14F-4D97-AF65-F5344CB8AC3E}">
        <p14:creationId xmlns:p14="http://schemas.microsoft.com/office/powerpoint/2010/main" val="16415259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nchor="b"/>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6.1 Elastic and Inelastic Demand</a:t>
            </a:r>
          </a:p>
        </p:txBody>
      </p:sp>
      <p:sp>
        <p:nvSpPr>
          <p:cNvPr id="4" name="Content Placeholder 3"/>
          <p:cNvSpPr>
            <a:spLocks noGrp="1"/>
          </p:cNvSpPr>
          <p:nvPr>
            <p:ph sz="quarter" idx="13"/>
          </p:nvPr>
        </p:nvSpPr>
        <p:spPr>
          <a:xfrm>
            <a:off x="457199" y="1556326"/>
            <a:ext cx="4114799" cy="4485245"/>
          </a:xfrm>
        </p:spPr>
        <p:txBody>
          <a:bodyPr/>
          <a:lstStyle/>
          <a:p>
            <a:pPr marL="0" lvl="0" indent="0">
              <a:spcBef>
                <a:spcPts val="0"/>
              </a:spcBef>
              <a:buSzPts val="2200"/>
              <a:buNone/>
            </a:pPr>
            <a:r>
              <a:rPr lang="en-US" sz="2200" dirty="0"/>
              <a:t>Along </a:t>
            </a:r>
            <a:r>
              <a:rPr lang="en-US" sz="2200" i="1" dirty="0"/>
              <a:t>D</a:t>
            </a:r>
            <a:r>
              <a:rPr lang="en-US" sz="2200" baseline="-25000" dirty="0"/>
              <a:t>1</a:t>
            </a:r>
            <a:r>
              <a:rPr lang="en-US" sz="2200" dirty="0"/>
              <a:t>, cutting the price from $1.50 to $1.35 increases the number of bottles sold from 1,000 per day to 1,200 per day; demand is elastic between point </a:t>
            </a:r>
            <a:r>
              <a:rPr lang="en-US" sz="2200" i="1" dirty="0"/>
              <a:t>A</a:t>
            </a:r>
            <a:r>
              <a:rPr lang="en-US" sz="2200" dirty="0"/>
              <a:t> and point </a:t>
            </a:r>
            <a:r>
              <a:rPr lang="en-US" sz="2200" i="1" dirty="0"/>
              <a:t>B</a:t>
            </a:r>
            <a:r>
              <a:rPr lang="en-US" sz="2200" dirty="0"/>
              <a:t>.</a:t>
            </a:r>
          </a:p>
          <a:p>
            <a:pPr marL="0" lvl="0" indent="0">
              <a:buSzPts val="2200"/>
              <a:buNone/>
            </a:pPr>
            <a:r>
              <a:rPr lang="en-US" sz="2200" dirty="0"/>
              <a:t>Along </a:t>
            </a:r>
            <a:r>
              <a:rPr lang="en-US" sz="2200" i="1" dirty="0"/>
              <a:t>D</a:t>
            </a:r>
            <a:r>
              <a:rPr lang="en-US" sz="2200" baseline="-25000" dirty="0"/>
              <a:t>2</a:t>
            </a:r>
            <a:r>
              <a:rPr lang="en-US" sz="2200" dirty="0"/>
              <a:t>, cutting the price from $1.50 to $1.35 increases the number of bottles sold from 1,000 per day only to 1,050 per day; demand is inelastic between point </a:t>
            </a:r>
            <a:r>
              <a:rPr lang="en-US" sz="2200" i="1" dirty="0"/>
              <a:t>A</a:t>
            </a:r>
            <a:r>
              <a:rPr lang="en-US" sz="2200" dirty="0"/>
              <a:t> and point </a:t>
            </a:r>
            <a:r>
              <a:rPr lang="en-US" sz="2200" i="1" dirty="0"/>
              <a:t>C</a:t>
            </a:r>
            <a:r>
              <a:rPr lang="en-US" sz="2200" dirty="0"/>
              <a:t>.</a:t>
            </a:r>
          </a:p>
        </p:txBody>
      </p:sp>
      <p:pic>
        <p:nvPicPr>
          <p:cNvPr id="5" name="Picture 4" descr="A graph depicts the elastic and inelastic demand, using 2 liter bottles of Coca Cola as an example. For long description in Notes pane, press F6."/>
          <p:cNvPicPr>
            <a:picLocks noChangeAspect="1"/>
          </p:cNvPicPr>
          <p:nvPr/>
        </p:nvPicPr>
        <p:blipFill>
          <a:blip r:embed="rId3"/>
          <a:stretch>
            <a:fillRect/>
          </a:stretch>
        </p:blipFill>
        <p:spPr>
          <a:xfrm>
            <a:off x="4828711" y="1732337"/>
            <a:ext cx="4171245" cy="3393327"/>
          </a:xfrm>
          <a:prstGeom prst="rect">
            <a:avLst/>
          </a:prstGeom>
        </p:spPr>
      </p:pic>
    </p:spTree>
    <p:extLst>
      <p:ext uri="{BB962C8B-B14F-4D97-AF65-F5344CB8AC3E}">
        <p14:creationId xmlns:p14="http://schemas.microsoft.com/office/powerpoint/2010/main" val="3144087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Percentage Changes and the Midpoint Formula</a:t>
            </a:r>
            <a:endParaRPr lang="en-IN" sz="3400" dirty="0"/>
          </a:p>
        </p:txBody>
      </p:sp>
      <p:sp>
        <p:nvSpPr>
          <p:cNvPr id="3" name="Content Placeholder 2"/>
          <p:cNvSpPr>
            <a:spLocks noGrp="1"/>
          </p:cNvSpPr>
          <p:nvPr>
            <p:ph sz="quarter" idx="13"/>
          </p:nvPr>
        </p:nvSpPr>
        <p:spPr>
          <a:xfrm>
            <a:off x="457200" y="1556327"/>
            <a:ext cx="8229600" cy="3498752"/>
          </a:xfrm>
        </p:spPr>
        <p:txBody>
          <a:bodyPr/>
          <a:lstStyle/>
          <a:p>
            <a:pPr marL="0" lvl="0" indent="0">
              <a:spcBef>
                <a:spcPts val="0"/>
              </a:spcBef>
              <a:buSzPts val="2200"/>
              <a:buNone/>
            </a:pPr>
            <a:r>
              <a:rPr lang="en-US" sz="2000" dirty="0"/>
              <a:t>Percentage changes have the unfortunate property that the percentage change from </a:t>
            </a:r>
            <a:r>
              <a:rPr lang="en-US" sz="2000" i="1" dirty="0"/>
              <a:t>A</a:t>
            </a:r>
            <a:r>
              <a:rPr lang="en-US" sz="2000" dirty="0"/>
              <a:t> to </a:t>
            </a:r>
            <a:r>
              <a:rPr lang="en-US" sz="2000" i="1" dirty="0"/>
              <a:t>B</a:t>
            </a:r>
            <a:r>
              <a:rPr lang="en-US" sz="2000" dirty="0"/>
              <a:t> is not the negative of the percentage change from </a:t>
            </a:r>
            <a:r>
              <a:rPr lang="en-US" sz="2000" i="1" dirty="0"/>
              <a:t>B</a:t>
            </a:r>
            <a:r>
              <a:rPr lang="en-US" sz="2000" dirty="0"/>
              <a:t> to </a:t>
            </a:r>
            <a:r>
              <a:rPr lang="en-US" sz="2000" i="1" dirty="0"/>
              <a:t>A</a:t>
            </a:r>
            <a:r>
              <a:rPr lang="en-US" sz="2000" dirty="0"/>
              <a:t>.</a:t>
            </a:r>
          </a:p>
          <a:p>
            <a:pPr marL="0" lvl="0" indent="0">
              <a:spcBef>
                <a:spcPts val="1200"/>
              </a:spcBef>
              <a:buSzPts val="2200"/>
              <a:buNone/>
            </a:pPr>
            <a:r>
              <a:rPr lang="en-US" sz="2000" b="1" dirty="0"/>
              <a:t>Example: On the previous slide, from point </a:t>
            </a:r>
            <a:r>
              <a:rPr lang="en-US" sz="2000" b="1" i="1" dirty="0"/>
              <a:t>A</a:t>
            </a:r>
            <a:r>
              <a:rPr lang="en-US" sz="2000" b="1" dirty="0"/>
              <a:t> to point </a:t>
            </a:r>
            <a:r>
              <a:rPr lang="en-US" sz="2000" b="1" i="1" dirty="0"/>
              <a:t>B</a:t>
            </a:r>
            <a:r>
              <a:rPr lang="en-US" sz="2000" b="1" dirty="0"/>
              <a:t>, quantity increased from 1,000 to 1,200, an increase of 20 </a:t>
            </a:r>
            <a:r>
              <a:rPr lang="en-US" sz="2000" dirty="0"/>
              <a:t>percent.</a:t>
            </a:r>
          </a:p>
          <a:p>
            <a:pPr marL="0" lvl="0" indent="0">
              <a:spcBef>
                <a:spcPts val="1200"/>
              </a:spcBef>
              <a:buSzPts val="2200"/>
              <a:buNone/>
            </a:pPr>
            <a:r>
              <a:rPr lang="en-US" sz="2000" b="1" dirty="0"/>
              <a:t>However from </a:t>
            </a:r>
            <a:r>
              <a:rPr lang="en-US" sz="2000" b="1" i="1" dirty="0"/>
              <a:t>B</a:t>
            </a:r>
            <a:r>
              <a:rPr lang="en-US" sz="2000" b="1" dirty="0"/>
              <a:t> to </a:t>
            </a:r>
            <a:r>
              <a:rPr lang="en-US" sz="2000" b="1" i="1" dirty="0"/>
              <a:t>A</a:t>
            </a:r>
            <a:r>
              <a:rPr lang="en-US" sz="2000" b="1" dirty="0"/>
              <a:t>, quantity decreases by 16.7 </a:t>
            </a:r>
            <a:r>
              <a:rPr lang="en-US" sz="2000" dirty="0"/>
              <a:t>percent.</a:t>
            </a:r>
          </a:p>
          <a:p>
            <a:pPr marL="0" lvl="0" indent="0">
              <a:spcBef>
                <a:spcPts val="1200"/>
              </a:spcBef>
              <a:buSzPts val="2200"/>
              <a:buNone/>
            </a:pPr>
            <a:r>
              <a:rPr lang="en-US" sz="2000" dirty="0"/>
              <a:t>This would mean the elasticity from </a:t>
            </a:r>
            <a:r>
              <a:rPr lang="en-US" sz="2000" i="1" dirty="0"/>
              <a:t>A</a:t>
            </a:r>
            <a:r>
              <a:rPr lang="en-US" sz="2000" dirty="0"/>
              <a:t> to </a:t>
            </a:r>
            <a:r>
              <a:rPr lang="en-US" sz="2000" i="1" dirty="0"/>
              <a:t>B</a:t>
            </a:r>
            <a:r>
              <a:rPr lang="en-US" sz="2000" dirty="0"/>
              <a:t> was different from the elasticity from </a:t>
            </a:r>
            <a:r>
              <a:rPr lang="en-US" sz="2000" i="1" dirty="0"/>
              <a:t>B</a:t>
            </a:r>
            <a:r>
              <a:rPr lang="en-US" sz="2000" dirty="0"/>
              <a:t> to </a:t>
            </a:r>
            <a:r>
              <a:rPr lang="en-US" sz="2000" i="1" dirty="0"/>
              <a:t>A</a:t>
            </a:r>
            <a:r>
              <a:rPr lang="en-US" sz="2000" dirty="0"/>
              <a:t>, and undesirable property.</a:t>
            </a:r>
          </a:p>
          <a:p>
            <a:pPr marL="0" lvl="0" indent="0">
              <a:spcBef>
                <a:spcPts val="1200"/>
              </a:spcBef>
              <a:buSzPts val="2200"/>
              <a:buNone/>
            </a:pPr>
            <a:r>
              <a:rPr lang="en-US" sz="2000" dirty="0"/>
              <a:t>To avoid this, we use the midpoint formula for percentage changes:</a:t>
            </a:r>
          </a:p>
        </p:txBody>
      </p:sp>
      <p:graphicFrame>
        <p:nvGraphicFramePr>
          <p:cNvPr id="4" name="Object 3" descr="Percentage Change equals (A minus B) all over (A plus B all over 2)."/>
          <p:cNvGraphicFramePr>
            <a:graphicFrameLocks noChangeAspect="1"/>
          </p:cNvGraphicFramePr>
          <p:nvPr>
            <p:extLst>
              <p:ext uri="{D42A27DB-BD31-4B8C-83A1-F6EECF244321}">
                <p14:modId xmlns:p14="http://schemas.microsoft.com/office/powerpoint/2010/main" val="1539533097"/>
              </p:ext>
            </p:extLst>
          </p:nvPr>
        </p:nvGraphicFramePr>
        <p:xfrm>
          <a:off x="2738438" y="5141913"/>
          <a:ext cx="3667125" cy="1103312"/>
        </p:xfrm>
        <a:graphic>
          <a:graphicData uri="http://schemas.openxmlformats.org/presentationml/2006/ole">
            <mc:AlternateContent xmlns:mc="http://schemas.openxmlformats.org/markup-compatibility/2006">
              <mc:Choice xmlns:v="urn:schemas-microsoft-com:vml" Requires="v">
                <p:oleObj name="Equation" r:id="rId2" imgW="2070000" imgH="622080" progId="Equation.DSMT4">
                  <p:embed/>
                </p:oleObj>
              </mc:Choice>
              <mc:Fallback>
                <p:oleObj name="Equation" r:id="rId2" imgW="2070000" imgH="622080" progId="Equation.DSMT4">
                  <p:embed/>
                  <p:pic>
                    <p:nvPicPr>
                      <p:cNvPr id="4" name="Object 3" descr="Percentage Change equals (A minus B) all over (A plus B all over 2)."/>
                      <p:cNvPicPr/>
                      <p:nvPr/>
                    </p:nvPicPr>
                    <p:blipFill>
                      <a:blip r:embed="rId3"/>
                      <a:stretch>
                        <a:fillRect/>
                      </a:stretch>
                    </p:blipFill>
                    <p:spPr>
                      <a:xfrm>
                        <a:off x="2738438" y="5141913"/>
                        <a:ext cx="3667125" cy="1103312"/>
                      </a:xfrm>
                      <a:prstGeom prst="rect">
                        <a:avLst/>
                      </a:prstGeom>
                    </p:spPr>
                  </p:pic>
                </p:oleObj>
              </mc:Fallback>
            </mc:AlternateContent>
          </a:graphicData>
        </a:graphic>
      </p:graphicFrame>
    </p:spTree>
    <p:extLst>
      <p:ext uri="{BB962C8B-B14F-4D97-AF65-F5344CB8AC3E}">
        <p14:creationId xmlns:p14="http://schemas.microsoft.com/office/powerpoint/2010/main" val="4192965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Midpoint Formula for Elasticity</a:t>
            </a:r>
            <a:endParaRPr lang="en-IN" dirty="0"/>
          </a:p>
        </p:txBody>
      </p:sp>
      <p:sp>
        <p:nvSpPr>
          <p:cNvPr id="3" name="Content Placeholder 2"/>
          <p:cNvSpPr>
            <a:spLocks noGrp="1"/>
          </p:cNvSpPr>
          <p:nvPr>
            <p:ph sz="quarter" idx="13"/>
          </p:nvPr>
        </p:nvSpPr>
        <p:spPr>
          <a:xfrm>
            <a:off x="457200" y="1556328"/>
            <a:ext cx="8229600" cy="1600529"/>
          </a:xfrm>
        </p:spPr>
        <p:txBody>
          <a:bodyPr/>
          <a:lstStyle/>
          <a:p>
            <a:pPr marL="0" lvl="0" indent="0">
              <a:spcBef>
                <a:spcPts val="0"/>
              </a:spcBef>
              <a:buSzPts val="2200"/>
              <a:buNone/>
            </a:pPr>
            <a:r>
              <a:rPr lang="en-US" sz="2200" dirty="0"/>
              <a:t>The midpoint formula avoids the confusion of whether we are going from </a:t>
            </a:r>
            <a:r>
              <a:rPr lang="en-US" sz="2200" i="1" dirty="0"/>
              <a:t>A</a:t>
            </a:r>
            <a:r>
              <a:rPr lang="en-US" sz="2200" dirty="0"/>
              <a:t> to </a:t>
            </a:r>
            <a:r>
              <a:rPr lang="en-US" sz="2200" i="1" dirty="0"/>
              <a:t>B</a:t>
            </a:r>
            <a:r>
              <a:rPr lang="en-US" sz="2200" dirty="0"/>
              <a:t> or from </a:t>
            </a:r>
            <a:r>
              <a:rPr lang="en-US" sz="2200" i="1" dirty="0"/>
              <a:t>B</a:t>
            </a:r>
            <a:r>
              <a:rPr lang="en-US" sz="2200" dirty="0"/>
              <a:t> to </a:t>
            </a:r>
            <a:r>
              <a:rPr lang="en-US" sz="2200" i="1" dirty="0"/>
              <a:t>A</a:t>
            </a:r>
            <a:r>
              <a:rPr lang="en-US" sz="2200" dirty="0"/>
              <a:t>: we use the average of </a:t>
            </a:r>
            <a:r>
              <a:rPr lang="en-US" sz="2200" i="1" dirty="0"/>
              <a:t>A</a:t>
            </a:r>
            <a:r>
              <a:rPr lang="en-US" sz="2200" dirty="0"/>
              <a:t> and </a:t>
            </a:r>
            <a:r>
              <a:rPr lang="en-US" sz="2200" i="1" dirty="0"/>
              <a:t>B</a:t>
            </a:r>
            <a:r>
              <a:rPr lang="en-US" sz="2200" dirty="0"/>
              <a:t> in the denominator instead of choosing one of them.</a:t>
            </a:r>
          </a:p>
          <a:p>
            <a:pPr marL="0" lvl="0" indent="0">
              <a:buSzPts val="2200"/>
              <a:buNone/>
            </a:pPr>
            <a:r>
              <a:rPr lang="en-US" sz="2200" dirty="0"/>
              <a:t>Price elasticity of demand becomes:</a:t>
            </a:r>
          </a:p>
        </p:txBody>
      </p:sp>
      <p:graphicFrame>
        <p:nvGraphicFramePr>
          <p:cNvPr id="5" name="Object 4" descr="Price elasticity of demand equals (Q sub 2 minus Q sub 1) all over [Q sub 1 plus Q sub 2, all over 2] all divided by (p sub 2 minus p sub 1) all over [p sub 1 plus p sub 2 all over 2]."/>
          <p:cNvGraphicFramePr>
            <a:graphicFrameLocks noChangeAspect="1"/>
          </p:cNvGraphicFramePr>
          <p:nvPr>
            <p:extLst>
              <p:ext uri="{D42A27DB-BD31-4B8C-83A1-F6EECF244321}">
                <p14:modId xmlns:p14="http://schemas.microsoft.com/office/powerpoint/2010/main" val="3641883380"/>
              </p:ext>
            </p:extLst>
          </p:nvPr>
        </p:nvGraphicFramePr>
        <p:xfrm>
          <a:off x="1399160" y="3255157"/>
          <a:ext cx="6345680" cy="1177951"/>
        </p:xfrm>
        <a:graphic>
          <a:graphicData uri="http://schemas.openxmlformats.org/presentationml/2006/ole">
            <mc:AlternateContent xmlns:mc="http://schemas.openxmlformats.org/markup-compatibility/2006">
              <mc:Choice xmlns:v="urn:schemas-microsoft-com:vml" Requires="v">
                <p:oleObj name="Equation" r:id="rId2" imgW="3352680" imgH="622080" progId="Equation.DSMT4">
                  <p:embed/>
                </p:oleObj>
              </mc:Choice>
              <mc:Fallback>
                <p:oleObj name="Equation" r:id="rId2" imgW="3352680" imgH="622080" progId="Equation.DSMT4">
                  <p:embed/>
                  <p:pic>
                    <p:nvPicPr>
                      <p:cNvPr id="5" name="Object 4" descr="Price elasticity of demand equals (Q sub 2 minus Q sub 1) all over [Q sub 1 plus Q sub 2, all over 2] all divided by (p sub 2 minus p sub 1) all over [p sub 1 plus p sub 2 all over 2]."/>
                      <p:cNvPicPr/>
                      <p:nvPr/>
                    </p:nvPicPr>
                    <p:blipFill>
                      <a:blip r:embed="rId3"/>
                      <a:stretch>
                        <a:fillRect/>
                      </a:stretch>
                    </p:blipFill>
                    <p:spPr>
                      <a:xfrm>
                        <a:off x="1399160" y="3255157"/>
                        <a:ext cx="6345680" cy="1177951"/>
                      </a:xfrm>
                      <a:prstGeom prst="rect">
                        <a:avLst/>
                      </a:prstGeom>
                    </p:spPr>
                  </p:pic>
                </p:oleObj>
              </mc:Fallback>
            </mc:AlternateContent>
          </a:graphicData>
        </a:graphic>
      </p:graphicFrame>
      <p:sp>
        <p:nvSpPr>
          <p:cNvPr id="6" name="Content Placeholder 5"/>
          <p:cNvSpPr>
            <a:spLocks noGrp="1"/>
          </p:cNvSpPr>
          <p:nvPr>
            <p:ph sz="quarter" idx="14"/>
          </p:nvPr>
        </p:nvSpPr>
        <p:spPr>
          <a:xfrm>
            <a:off x="457200" y="4604315"/>
            <a:ext cx="8229600" cy="1632391"/>
          </a:xfrm>
        </p:spPr>
        <p:txBody>
          <a:bodyPr/>
          <a:lstStyle/>
          <a:p>
            <a:pPr marL="255600" lvl="0"/>
            <a:r>
              <a:rPr lang="en-US" sz="2200" dirty="0"/>
              <a:t>This first term is the percentage change in quantity, using the midpoint formula.</a:t>
            </a:r>
          </a:p>
          <a:p>
            <a:pPr marL="255600" lvl="0"/>
            <a:r>
              <a:rPr lang="en-US" sz="2200" dirty="0"/>
              <a:t>The second term is the percentage change in price, using the midpoint formula.</a:t>
            </a:r>
          </a:p>
        </p:txBody>
      </p:sp>
    </p:spTree>
    <p:extLst>
      <p:ext uri="{BB962C8B-B14F-4D97-AF65-F5344CB8AC3E}">
        <p14:creationId xmlns:p14="http://schemas.microsoft.com/office/powerpoint/2010/main" val="3413605009"/>
      </p:ext>
    </p:extLst>
  </p:cSld>
  <p:clrMapOvr>
    <a:masterClrMapping/>
  </p:clrMapOvr>
</p:sld>
</file>

<file path=ppt/theme/theme1.xml><?xml version="1.0" encoding="utf-8"?>
<a:theme xmlns:a="http://schemas.openxmlformats.org/drawingml/2006/main" name="508 Lecture">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40403</TotalTime>
  <Words>7619</Words>
  <Application>Microsoft Macintosh PowerPoint</Application>
  <PresentationFormat>On-screen Show (4:3)</PresentationFormat>
  <Paragraphs>451</Paragraphs>
  <Slides>60</Slides>
  <Notes>32</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60</vt:i4>
      </vt:variant>
    </vt:vector>
  </HeadingPairs>
  <TitlesOfParts>
    <vt:vector size="67" baseType="lpstr">
      <vt:lpstr>Arial</vt:lpstr>
      <vt:lpstr>Noto Sans Symbols</vt:lpstr>
      <vt:lpstr>Times New Roman</vt:lpstr>
      <vt:lpstr>Verdana</vt:lpstr>
      <vt:lpstr>508 Lecture</vt:lpstr>
      <vt:lpstr>2_508 Lecture</vt:lpstr>
      <vt:lpstr>Equation</vt:lpstr>
      <vt:lpstr>Microeconomics</vt:lpstr>
      <vt:lpstr>Chapter Outline</vt:lpstr>
      <vt:lpstr>Do Soda Taxes Work?</vt:lpstr>
      <vt:lpstr>6.1 The Price Elasticity of Demand and Its Measurement</vt:lpstr>
      <vt:lpstr>Price Elasticity of Demand</vt:lpstr>
      <vt:lpstr>Price Elasticity of Demand Terminology</vt:lpstr>
      <vt:lpstr>Figure 6.1 Elastic and Inelastic Demand</vt:lpstr>
      <vt:lpstr>Percentage Changes and the Midpoint Formula</vt:lpstr>
      <vt:lpstr>The Midpoint Formula for Elasticity</vt:lpstr>
      <vt:lpstr>Calculating Price Elasticity of Demand (1 of 3)</vt:lpstr>
      <vt:lpstr>Calculating Price Elasticity of Demand (2 of 3)</vt:lpstr>
      <vt:lpstr>Calculating Price Elasticity of Demand (3 of 3)</vt:lpstr>
      <vt:lpstr>Observations About Elasticity (1 of 2)</vt:lpstr>
      <vt:lpstr>Observations About Elasticity (2 of 2)</vt:lpstr>
      <vt:lpstr>Table 6.1 Summary of the Price Elasticity of Demand (1 of 5)</vt:lpstr>
      <vt:lpstr>Table 6.1 Summary of the Price Elasticity of Demand (2 of 5)</vt:lpstr>
      <vt:lpstr>Table 6.1 Summary of the Price Elasticity of Demand (3 of 5)</vt:lpstr>
      <vt:lpstr>Table 6.1 Summary of the Price Elasticity of Demand (4 of 5)</vt:lpstr>
      <vt:lpstr>Table 6.1 Summary of the Price Elasticity of Demand (5 of 5)</vt:lpstr>
      <vt:lpstr>Don’t Confuse “Inelastic” with “Perfectly Inelastic”</vt:lpstr>
      <vt:lpstr>6.2 The Determinants of the Price Elasticity of Demand</vt:lpstr>
      <vt:lpstr>More Determinants of the Price Elasticity of Demand</vt:lpstr>
      <vt:lpstr>Still More Determinants of the Price Elasticity of Demand</vt:lpstr>
      <vt:lpstr>Figure 6.2 Estimated Real-World Price Elasticities of Demand</vt:lpstr>
      <vt:lpstr>6.3 The Relationship Between Price Elasticity of Demand and Total Revenue</vt:lpstr>
      <vt:lpstr>Effect of Cutting Price with Different Elasticities</vt:lpstr>
      <vt:lpstr>Figure 6.3 The Relationship Between Price Elasticity and Total Revenue (1 of 2)</vt:lpstr>
      <vt:lpstr>Figure 6.3 The Relationship Between Price Elasticity and Total Revenue (2 of 2)</vt:lpstr>
      <vt:lpstr>Table 6.2 The Relationship Between Price Elasticity and Revenue</vt:lpstr>
      <vt:lpstr>Why Are Elasticity and Total Revenue Related?</vt:lpstr>
      <vt:lpstr>Figure 6.4 Elasticity Is Not Constant Along a Linear Demand Curve (1 of 2)</vt:lpstr>
      <vt:lpstr>Figure 6.4 Elasticity Is Not Constant Along a Linear Demand Curve (2 of 2)</vt:lpstr>
      <vt:lpstr>Apply the Concept: Amazon and Netflix Test the Price Elasticity of Demand for Their Services (1 of 2)</vt:lpstr>
      <vt:lpstr>Apply the Concept: Amazon and Netflix Test the Price Elasticity of Demand for Their Services (2 of 2)</vt:lpstr>
      <vt:lpstr>6.4 Other Demand Elasticities</vt:lpstr>
      <vt:lpstr>Table 6.3 Summary of Cross-Price Elasticity of Demand</vt:lpstr>
      <vt:lpstr>Income Elasticity of Demand</vt:lpstr>
      <vt:lpstr>Table 6.4 Summary of Income Elasticity of Demand</vt:lpstr>
      <vt:lpstr>Apply the Concept: Elasticities of Alcoholic Beverages</vt:lpstr>
      <vt:lpstr>6.5 Using Elasticity to Analyze the Disappearing Family Farm</vt:lpstr>
      <vt:lpstr>Figure 6.5 Elasticity and the Disappearing Family Farm (1 of 3)</vt:lpstr>
      <vt:lpstr>Figure 6.5 Elasticity and the Disappearing Family Farm (2 of 3)</vt:lpstr>
      <vt:lpstr>Figure 6.5 Elasticity and the Disappearing Family Farm (3 of 3)</vt:lpstr>
      <vt:lpstr>6.6 The Price Elasticity of Supply and Its Measurement</vt:lpstr>
      <vt:lpstr>Determinants of the Price Elasticity of Supply</vt:lpstr>
      <vt:lpstr>Apply the Concept: Why Are Oil Prices So Unstable? (1 of 2)</vt:lpstr>
      <vt:lpstr>Apply the Concept: Why Are Oil Prices So Unstable? (2 of 2)</vt:lpstr>
      <vt:lpstr>Polar Cases: Perfectly Elastic and Perfectly Inelastic Supply</vt:lpstr>
      <vt:lpstr>Table 6.5 Summary of the Price Elasticity of Supply (1 of 5)</vt:lpstr>
      <vt:lpstr>Table 6.5 Summary of the Price Elasticity of Supply (2 of 5)</vt:lpstr>
      <vt:lpstr>Table 6.5 Summary of the Price Elasticity of Supply (3 of 5)</vt:lpstr>
      <vt:lpstr>Table 6.5 Summary of the Price Elasticity of Supply (4 of 5)</vt:lpstr>
      <vt:lpstr>Table 6.5 Summary of the Price Elasticity of Supply (5 of 5)</vt:lpstr>
      <vt:lpstr>Why Is Knowing the Price Elasticity of Supply Useful?</vt:lpstr>
      <vt:lpstr>Figure 6.6 Changes in Price Depend on the Price Elasticity of Supply (1 of 2)</vt:lpstr>
      <vt:lpstr>Figure 6.6 Changes in Price Depend on the Price Elasticity of Supply (2 of 2)</vt:lpstr>
      <vt:lpstr>Table 6.6 Summary of Elasticities (1 of 3)</vt:lpstr>
      <vt:lpstr>Table 6.6 Summary of Elasticities (2 of 3)</vt:lpstr>
      <vt:lpstr>Table 6.6 Summary of Elasticities (3 of 3)</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Eighth Edition, Chapter 6, Elasticity: The Responsiveness of Demand and Supply</dc:title>
  <dc:subject>BusPub</dc:subject>
  <dc:creator>Hubbard/O'Brien</dc:creator>
  <cp:keywords>Economics</cp:keywords>
  <dc:description/>
  <cp:lastModifiedBy>Hiriscau, Andra</cp:lastModifiedBy>
  <cp:revision>827</cp:revision>
  <dcterms:modified xsi:type="dcterms:W3CDTF">2022-05-28T19:46:41Z</dcterms:modified>
  <cp:category/>
</cp:coreProperties>
</file>